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Raleway Heavy" charset="1" panose="00000000000000000000"/>
      <p:regular r:id="rId21"/>
    </p:embeddedFont>
    <p:embeddedFont>
      <p:font typeface="Raleway Bold" charset="1" panose="00000000000000000000"/>
      <p:regular r:id="rId22"/>
    </p:embeddedFont>
    <p:embeddedFont>
      <p:font typeface="Raleway" charset="1" panose="00000000000000000000"/>
      <p:regular r:id="rId23"/>
    </p:embeddedFont>
    <p:embeddedFont>
      <p:font typeface="Montserrat" charset="1" panose="00000500000000000000"/>
      <p:regular r:id="rId24"/>
    </p:embeddedFont>
    <p:embeddedFont>
      <p:font typeface="Raleway Semi-Bold"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jpe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1.jpe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2283244">
            <a:off x="-4759168" y="4375423"/>
            <a:ext cx="10358005" cy="10410055"/>
          </a:xfrm>
          <a:custGeom>
            <a:avLst/>
            <a:gdLst/>
            <a:ahLst/>
            <a:cxnLst/>
            <a:rect r="r" b="b" t="t" l="l"/>
            <a:pathLst>
              <a:path h="10410055" w="10358005">
                <a:moveTo>
                  <a:pt x="10358005" y="0"/>
                </a:moveTo>
                <a:lnTo>
                  <a:pt x="0" y="0"/>
                </a:lnTo>
                <a:lnTo>
                  <a:pt x="0" y="10410055"/>
                </a:lnTo>
                <a:lnTo>
                  <a:pt x="10358005" y="10410055"/>
                </a:lnTo>
                <a:lnTo>
                  <a:pt x="10358005" y="0"/>
                </a:lnTo>
                <a:close/>
              </a:path>
            </a:pathLst>
          </a:custGeom>
          <a:blipFill>
            <a:blip r:embed="rId2"/>
            <a:stretch>
              <a:fillRect l="0" t="0" r="0" b="0"/>
            </a:stretch>
          </a:blipFill>
        </p:spPr>
      </p:sp>
      <p:sp>
        <p:nvSpPr>
          <p:cNvPr name="Freeform 3" id="3"/>
          <p:cNvSpPr/>
          <p:nvPr/>
        </p:nvSpPr>
        <p:spPr>
          <a:xfrm flipH="false" flipV="false" rot="0">
            <a:off x="6330741" y="-10904054"/>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4" id="4"/>
          <p:cNvSpPr/>
          <p:nvPr/>
        </p:nvSpPr>
        <p:spPr>
          <a:xfrm flipH="false" flipV="false" rot="0">
            <a:off x="7460585" y="5891263"/>
            <a:ext cx="912505" cy="912505"/>
          </a:xfrm>
          <a:custGeom>
            <a:avLst/>
            <a:gdLst/>
            <a:ahLst/>
            <a:cxnLst/>
            <a:rect r="r" b="b" t="t" l="l"/>
            <a:pathLst>
              <a:path h="912505" w="912505">
                <a:moveTo>
                  <a:pt x="0" y="0"/>
                </a:moveTo>
                <a:lnTo>
                  <a:pt x="912505" y="0"/>
                </a:lnTo>
                <a:lnTo>
                  <a:pt x="912505" y="912505"/>
                </a:lnTo>
                <a:lnTo>
                  <a:pt x="0" y="9125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361577" y="986553"/>
            <a:ext cx="667852" cy="6678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8" id="8"/>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Freeform 9" id="9"/>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2455026" y="-917369"/>
            <a:ext cx="4220884" cy="422088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12" id="12"/>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TextBox 13" id="13"/>
          <p:cNvSpPr txBox="true"/>
          <p:nvPr/>
        </p:nvSpPr>
        <p:spPr>
          <a:xfrm rot="0">
            <a:off x="2051607" y="3064684"/>
            <a:ext cx="11730461" cy="2423203"/>
          </a:xfrm>
          <a:prstGeom prst="rect">
            <a:avLst/>
          </a:prstGeom>
        </p:spPr>
        <p:txBody>
          <a:bodyPr anchor="t" rtlCol="false" tIns="0" lIns="0" bIns="0" rIns="0">
            <a:spAutoFit/>
          </a:bodyPr>
          <a:lstStyle/>
          <a:p>
            <a:pPr algn="l">
              <a:lnSpc>
                <a:spcPts val="18390"/>
              </a:lnSpc>
              <a:spcBef>
                <a:spcPct val="0"/>
              </a:spcBef>
            </a:pPr>
            <a:r>
              <a:rPr lang="en-US" b="true" sz="17682">
                <a:solidFill>
                  <a:srgbClr val="FFFFFF"/>
                </a:solidFill>
                <a:latin typeface="Raleway Heavy"/>
                <a:ea typeface="Raleway Heavy"/>
                <a:cs typeface="Raleway Heavy"/>
                <a:sym typeface="Raleway Heavy"/>
              </a:rPr>
              <a:t>Marketing</a:t>
            </a:r>
          </a:p>
        </p:txBody>
      </p:sp>
      <p:sp>
        <p:nvSpPr>
          <p:cNvPr name="TextBox 14" id="14"/>
          <p:cNvSpPr txBox="true"/>
          <p:nvPr/>
        </p:nvSpPr>
        <p:spPr>
          <a:xfrm rot="0">
            <a:off x="2051607" y="5065814"/>
            <a:ext cx="5156017" cy="2423203"/>
          </a:xfrm>
          <a:prstGeom prst="rect">
            <a:avLst/>
          </a:prstGeom>
        </p:spPr>
        <p:txBody>
          <a:bodyPr anchor="t" rtlCol="false" tIns="0" lIns="0" bIns="0" rIns="0">
            <a:spAutoFit/>
          </a:bodyPr>
          <a:lstStyle/>
          <a:p>
            <a:pPr algn="l">
              <a:lnSpc>
                <a:spcPts val="18390"/>
              </a:lnSpc>
              <a:spcBef>
                <a:spcPct val="0"/>
              </a:spcBef>
            </a:pPr>
            <a:r>
              <a:rPr lang="en-US" b="true" sz="17682">
                <a:solidFill>
                  <a:srgbClr val="C6269E"/>
                </a:solidFill>
                <a:latin typeface="Raleway Bold"/>
                <a:ea typeface="Raleway Bold"/>
                <a:cs typeface="Raleway Bold"/>
                <a:sym typeface="Raleway Bold"/>
              </a:rPr>
              <a:t>Plan</a:t>
            </a:r>
          </a:p>
        </p:txBody>
      </p:sp>
      <p:sp>
        <p:nvSpPr>
          <p:cNvPr name="TextBox 15" id="15"/>
          <p:cNvSpPr txBox="true"/>
          <p:nvPr/>
        </p:nvSpPr>
        <p:spPr>
          <a:xfrm rot="0">
            <a:off x="2212262" y="8660591"/>
            <a:ext cx="3631063"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Presented by</a:t>
            </a:r>
          </a:p>
        </p:txBody>
      </p:sp>
      <p:sp>
        <p:nvSpPr>
          <p:cNvPr name="TextBox 16" id="16"/>
          <p:cNvSpPr txBox="true"/>
          <p:nvPr/>
        </p:nvSpPr>
        <p:spPr>
          <a:xfrm rot="0">
            <a:off x="2212262" y="9034401"/>
            <a:ext cx="3631063" cy="422070"/>
          </a:xfrm>
          <a:prstGeom prst="rect">
            <a:avLst/>
          </a:prstGeom>
        </p:spPr>
        <p:txBody>
          <a:bodyPr anchor="t" rtlCol="false" tIns="0" lIns="0" bIns="0" rIns="0">
            <a:spAutoFit/>
          </a:bodyPr>
          <a:lstStyle/>
          <a:p>
            <a:pPr algn="l">
              <a:lnSpc>
                <a:spcPts val="3076"/>
              </a:lnSpc>
              <a:spcBef>
                <a:spcPct val="0"/>
              </a:spcBef>
            </a:pPr>
            <a:r>
              <a:rPr lang="en-US" b="true" sz="2958">
                <a:solidFill>
                  <a:srgbClr val="FFFFFF"/>
                </a:solidFill>
                <a:latin typeface="Raleway Bold"/>
                <a:ea typeface="Raleway Bold"/>
                <a:cs typeface="Raleway Bold"/>
                <a:sym typeface="Raleway Bold"/>
              </a:rPr>
              <a:t>Juliana Silva</a:t>
            </a:r>
          </a:p>
        </p:txBody>
      </p:sp>
      <p:sp>
        <p:nvSpPr>
          <p:cNvPr name="TextBox 17" id="17"/>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18" id="18"/>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9" id="19"/>
          <p:cNvSpPr txBox="true"/>
          <p:nvPr/>
        </p:nvSpPr>
        <p:spPr>
          <a:xfrm rot="0">
            <a:off x="15309115" y="9072819"/>
            <a:ext cx="1716617" cy="345235"/>
          </a:xfrm>
          <a:prstGeom prst="rect">
            <a:avLst/>
          </a:prstGeom>
        </p:spPr>
        <p:txBody>
          <a:bodyPr anchor="t" rtlCol="false" tIns="0" lIns="0" bIns="0" rIns="0">
            <a:spAutoFit/>
          </a:bodyPr>
          <a:lstStyle/>
          <a:p>
            <a:pPr algn="l">
              <a:lnSpc>
                <a:spcPts val="2557"/>
              </a:lnSpc>
              <a:spcBef>
                <a:spcPct val="0"/>
              </a:spcBef>
            </a:pPr>
            <a:r>
              <a:rPr lang="en-US" sz="2458">
                <a:solidFill>
                  <a:srgbClr val="FFFFFF"/>
                </a:solidFill>
                <a:latin typeface="Raleway"/>
                <a:ea typeface="Raleway"/>
                <a:cs typeface="Raleway"/>
                <a:sym typeface="Raleway"/>
              </a:rPr>
              <a:t>Next Slide</a:t>
            </a:r>
          </a:p>
        </p:txBody>
      </p:sp>
      <p:sp>
        <p:nvSpPr>
          <p:cNvPr name="TextBox 20" id="20"/>
          <p:cNvSpPr txBox="true"/>
          <p:nvPr/>
        </p:nvSpPr>
        <p:spPr>
          <a:xfrm rot="-5400000">
            <a:off x="129306" y="8871810"/>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a:t>
            </a:r>
          </a:p>
        </p:txBody>
      </p:sp>
      <p:grpSp>
        <p:nvGrpSpPr>
          <p:cNvPr name="Group 21" id="21"/>
          <p:cNvGrpSpPr/>
          <p:nvPr/>
        </p:nvGrpSpPr>
        <p:grpSpPr>
          <a:xfrm rot="0">
            <a:off x="13882414" y="6088611"/>
            <a:ext cx="5809652" cy="580965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23" id="2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grpSp>
        <p:nvGrpSpPr>
          <p:cNvPr name="Group 3" id="3"/>
          <p:cNvGrpSpPr/>
          <p:nvPr/>
        </p:nvGrpSpPr>
        <p:grpSpPr>
          <a:xfrm rot="0">
            <a:off x="9658350" y="3145163"/>
            <a:ext cx="2038350" cy="726222"/>
            <a:chOff x="0" y="0"/>
            <a:chExt cx="536849" cy="191268"/>
          </a:xfrm>
        </p:grpSpPr>
        <p:sp>
          <p:nvSpPr>
            <p:cNvPr name="Freeform 4" id="4"/>
            <p:cNvSpPr/>
            <p:nvPr/>
          </p:nvSpPr>
          <p:spPr>
            <a:xfrm flipH="false" flipV="false" rot="0">
              <a:off x="0" y="0"/>
              <a:ext cx="536849" cy="191268"/>
            </a:xfrm>
            <a:custGeom>
              <a:avLst/>
              <a:gdLst/>
              <a:ahLst/>
              <a:cxnLst/>
              <a:rect r="r" b="b" t="t" l="l"/>
              <a:pathLst>
                <a:path h="191268" w="536849">
                  <a:moveTo>
                    <a:pt x="0" y="0"/>
                  </a:moveTo>
                  <a:lnTo>
                    <a:pt x="536849" y="0"/>
                  </a:lnTo>
                  <a:lnTo>
                    <a:pt x="536849" y="191268"/>
                  </a:lnTo>
                  <a:lnTo>
                    <a:pt x="0" y="191268"/>
                  </a:lnTo>
                  <a:close/>
                </a:path>
              </a:pathLst>
            </a:custGeom>
            <a:gradFill rotWithShape="true">
              <a:gsLst>
                <a:gs pos="0">
                  <a:srgbClr val="C6269E">
                    <a:alpha val="100000"/>
                  </a:srgbClr>
                </a:gs>
                <a:gs pos="100000">
                  <a:srgbClr val="7A126A">
                    <a:alpha val="100000"/>
                  </a:srgbClr>
                </a:gs>
              </a:gsLst>
              <a:lin ang="0"/>
            </a:gradFill>
          </p:spPr>
        </p:sp>
        <p:sp>
          <p:nvSpPr>
            <p:cNvPr name="TextBox 5" id="5"/>
            <p:cNvSpPr txBox="true"/>
            <p:nvPr/>
          </p:nvSpPr>
          <p:spPr>
            <a:xfrm>
              <a:off x="0" y="28575"/>
              <a:ext cx="536849" cy="162693"/>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80644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7" id="7"/>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5361577" y="986553"/>
            <a:ext cx="667852" cy="66785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10" id="10"/>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11" id="11"/>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2" id="12"/>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2051607" y="2960638"/>
            <a:ext cx="581667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Digital </a:t>
            </a:r>
          </a:p>
        </p:txBody>
      </p:sp>
      <p:grpSp>
        <p:nvGrpSpPr>
          <p:cNvPr name="Group 14" id="14"/>
          <p:cNvGrpSpPr>
            <a:grpSpLocks noChangeAspect="true"/>
          </p:cNvGrpSpPr>
          <p:nvPr/>
        </p:nvGrpSpPr>
        <p:grpSpPr>
          <a:xfrm rot="0">
            <a:off x="7764780" y="2749615"/>
            <a:ext cx="2436495" cy="2436495"/>
            <a:chOff x="0" y="0"/>
            <a:chExt cx="14840029" cy="14840029"/>
          </a:xfrm>
        </p:grpSpPr>
        <p:sp>
          <p:nvSpPr>
            <p:cNvPr name="Freeform 15" id="1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C6269E">
                    <a:alpha val="100000"/>
                  </a:srgbClr>
                </a:gs>
                <a:gs pos="100000">
                  <a:srgbClr val="7A126A">
                    <a:alpha val="100000"/>
                  </a:srgbClr>
                </a:gs>
              </a:gsLst>
              <a:lin ang="0"/>
            </a:gradFill>
          </p:spPr>
        </p:sp>
        <p:sp>
          <p:nvSpPr>
            <p:cNvPr name="Freeform 16" id="1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7" id="1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t="-25046" r="223" b="-25046"/>
              </a:stretch>
            </a:blipFill>
          </p:spPr>
        </p:sp>
      </p:grpSp>
      <p:grpSp>
        <p:nvGrpSpPr>
          <p:cNvPr name="Group 18" id="18"/>
          <p:cNvGrpSpPr/>
          <p:nvPr/>
        </p:nvGrpSpPr>
        <p:grpSpPr>
          <a:xfrm rot="0">
            <a:off x="9892300" y="5918913"/>
            <a:ext cx="3752850" cy="726222"/>
            <a:chOff x="0" y="0"/>
            <a:chExt cx="988405" cy="191268"/>
          </a:xfrm>
        </p:grpSpPr>
        <p:sp>
          <p:nvSpPr>
            <p:cNvPr name="Freeform 19" id="19"/>
            <p:cNvSpPr/>
            <p:nvPr/>
          </p:nvSpPr>
          <p:spPr>
            <a:xfrm flipH="false" flipV="false" rot="0">
              <a:off x="0" y="0"/>
              <a:ext cx="988405" cy="191268"/>
            </a:xfrm>
            <a:custGeom>
              <a:avLst/>
              <a:gdLst/>
              <a:ahLst/>
              <a:cxnLst/>
              <a:rect r="r" b="b" t="t" l="l"/>
              <a:pathLst>
                <a:path h="191268" w="988405">
                  <a:moveTo>
                    <a:pt x="0" y="0"/>
                  </a:moveTo>
                  <a:lnTo>
                    <a:pt x="988405" y="0"/>
                  </a:lnTo>
                  <a:lnTo>
                    <a:pt x="988405" y="191268"/>
                  </a:lnTo>
                  <a:lnTo>
                    <a:pt x="0" y="191268"/>
                  </a:lnTo>
                  <a:close/>
                </a:path>
              </a:pathLst>
            </a:custGeom>
            <a:gradFill rotWithShape="true">
              <a:gsLst>
                <a:gs pos="0">
                  <a:srgbClr val="C6269E">
                    <a:alpha val="100000"/>
                  </a:srgbClr>
                </a:gs>
                <a:gs pos="100000">
                  <a:srgbClr val="7A126A">
                    <a:alpha val="100000"/>
                  </a:srgbClr>
                </a:gs>
              </a:gsLst>
              <a:lin ang="0"/>
            </a:gradFill>
          </p:spPr>
        </p:sp>
        <p:sp>
          <p:nvSpPr>
            <p:cNvPr name="TextBox 20" id="20"/>
            <p:cNvSpPr txBox="true"/>
            <p:nvPr/>
          </p:nvSpPr>
          <p:spPr>
            <a:xfrm>
              <a:off x="0" y="28575"/>
              <a:ext cx="988405" cy="162693"/>
            </a:xfrm>
            <a:prstGeom prst="rect">
              <a:avLst/>
            </a:prstGeom>
          </p:spPr>
          <p:txBody>
            <a:bodyPr anchor="ctr" rtlCol="false" tIns="50800" lIns="50800" bIns="50800" rIns="50800"/>
            <a:lstStyle/>
            <a:p>
              <a:pPr algn="ctr">
                <a:lnSpc>
                  <a:spcPts val="2661"/>
                </a:lnSpc>
              </a:pPr>
            </a:p>
          </p:txBody>
        </p:sp>
      </p:grpSp>
      <p:grpSp>
        <p:nvGrpSpPr>
          <p:cNvPr name="Group 21" id="21"/>
          <p:cNvGrpSpPr>
            <a:grpSpLocks noChangeAspect="true"/>
          </p:cNvGrpSpPr>
          <p:nvPr/>
        </p:nvGrpSpPr>
        <p:grpSpPr>
          <a:xfrm rot="0">
            <a:off x="7764780" y="5426888"/>
            <a:ext cx="2436495" cy="2436495"/>
            <a:chOff x="0" y="0"/>
            <a:chExt cx="14840029" cy="14840029"/>
          </a:xfrm>
        </p:grpSpPr>
        <p:sp>
          <p:nvSpPr>
            <p:cNvPr name="Freeform 22" id="2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C6269E">
                    <a:alpha val="100000"/>
                  </a:srgbClr>
                </a:gs>
                <a:gs pos="100000">
                  <a:srgbClr val="7A126A">
                    <a:alpha val="100000"/>
                  </a:srgbClr>
                </a:gs>
              </a:gsLst>
              <a:lin ang="0"/>
            </a:gradFill>
          </p:spPr>
        </p:sp>
        <p:sp>
          <p:nvSpPr>
            <p:cNvPr name="Freeform 23" id="2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24" id="2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4712" t="0" r="-24712" b="0"/>
              </a:stretch>
            </a:blipFill>
          </p:spPr>
        </p:sp>
      </p:grpSp>
      <p:sp>
        <p:nvSpPr>
          <p:cNvPr name="Freeform 25" id="25"/>
          <p:cNvSpPr/>
          <p:nvPr/>
        </p:nvSpPr>
        <p:spPr>
          <a:xfrm flipH="false" flipV="false" rot="0">
            <a:off x="2051607" y="5231048"/>
            <a:ext cx="3063151" cy="3074330"/>
          </a:xfrm>
          <a:custGeom>
            <a:avLst/>
            <a:gdLst/>
            <a:ahLst/>
            <a:cxnLst/>
            <a:rect r="r" b="b" t="t" l="l"/>
            <a:pathLst>
              <a:path h="3074330" w="3063151">
                <a:moveTo>
                  <a:pt x="0" y="0"/>
                </a:moveTo>
                <a:lnTo>
                  <a:pt x="3063151" y="0"/>
                </a:lnTo>
                <a:lnTo>
                  <a:pt x="3063151" y="3074330"/>
                </a:lnTo>
                <a:lnTo>
                  <a:pt x="0" y="3074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6" id="26"/>
          <p:cNvSpPr txBox="true"/>
          <p:nvPr/>
        </p:nvSpPr>
        <p:spPr>
          <a:xfrm rot="0">
            <a:off x="10279745" y="3300602"/>
            <a:ext cx="1081310" cy="434394"/>
          </a:xfrm>
          <a:prstGeom prst="rect">
            <a:avLst/>
          </a:prstGeom>
        </p:spPr>
        <p:txBody>
          <a:bodyPr anchor="t" rtlCol="false" tIns="0" lIns="0" bIns="0" rIns="0">
            <a:spAutoFit/>
          </a:bodyPr>
          <a:lstStyle/>
          <a:p>
            <a:pPr algn="l">
              <a:lnSpc>
                <a:spcPts val="3227"/>
              </a:lnSpc>
              <a:spcBef>
                <a:spcPct val="0"/>
              </a:spcBef>
            </a:pPr>
            <a:r>
              <a:rPr lang="en-US" b="true" sz="3102">
                <a:solidFill>
                  <a:srgbClr val="FFFFFF"/>
                </a:solidFill>
                <a:latin typeface="Raleway Semi-Bold"/>
                <a:ea typeface="Raleway Semi-Bold"/>
                <a:cs typeface="Raleway Semi-Bold"/>
                <a:sym typeface="Raleway Semi-Bold"/>
              </a:rPr>
              <a:t>SEO</a:t>
            </a:r>
          </a:p>
        </p:txBody>
      </p:sp>
      <p:sp>
        <p:nvSpPr>
          <p:cNvPr name="TextBox 27" id="27"/>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10</a:t>
            </a:r>
          </a:p>
        </p:txBody>
      </p:sp>
      <p:sp>
        <p:nvSpPr>
          <p:cNvPr name="TextBox 28" id="28"/>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29" id="29"/>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30" id="30"/>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31" id="31"/>
          <p:cNvSpPr txBox="true"/>
          <p:nvPr/>
        </p:nvSpPr>
        <p:spPr>
          <a:xfrm rot="0">
            <a:off x="2051607" y="3864112"/>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Marketing</a:t>
            </a:r>
          </a:p>
        </p:txBody>
      </p:sp>
      <p:sp>
        <p:nvSpPr>
          <p:cNvPr name="TextBox 32" id="32"/>
          <p:cNvSpPr txBox="true"/>
          <p:nvPr/>
        </p:nvSpPr>
        <p:spPr>
          <a:xfrm rot="0">
            <a:off x="10396407" y="6129527"/>
            <a:ext cx="3462560" cy="434527"/>
          </a:xfrm>
          <a:prstGeom prst="rect">
            <a:avLst/>
          </a:prstGeom>
        </p:spPr>
        <p:txBody>
          <a:bodyPr anchor="t" rtlCol="false" tIns="0" lIns="0" bIns="0" rIns="0">
            <a:spAutoFit/>
          </a:bodyPr>
          <a:lstStyle/>
          <a:p>
            <a:pPr algn="l">
              <a:lnSpc>
                <a:spcPts val="3227"/>
              </a:lnSpc>
              <a:spcBef>
                <a:spcPct val="0"/>
              </a:spcBef>
            </a:pPr>
            <a:r>
              <a:rPr lang="en-US" b="true" sz="3102">
                <a:solidFill>
                  <a:srgbClr val="FFFFFF"/>
                </a:solidFill>
                <a:latin typeface="Raleway Semi-Bold"/>
                <a:ea typeface="Raleway Semi-Bold"/>
                <a:cs typeface="Raleway Semi-Bold"/>
                <a:sym typeface="Raleway Semi-Bold"/>
              </a:rPr>
              <a:t>PPC Campaigns</a:t>
            </a:r>
          </a:p>
        </p:txBody>
      </p:sp>
      <p:sp>
        <p:nvSpPr>
          <p:cNvPr name="TextBox 33" id="33"/>
          <p:cNvSpPr txBox="true"/>
          <p:nvPr/>
        </p:nvSpPr>
        <p:spPr>
          <a:xfrm rot="0">
            <a:off x="10396407" y="4309121"/>
            <a:ext cx="5918773" cy="111776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a:t>
            </a:r>
            <a:r>
              <a:rPr lang="en-US" sz="2118">
                <a:solidFill>
                  <a:srgbClr val="FFFFFA"/>
                </a:solidFill>
                <a:latin typeface="Raleway"/>
                <a:ea typeface="Raleway"/>
                <a:cs typeface="Raleway"/>
                <a:sym typeface="Raleway"/>
              </a:rPr>
              <a:t> </a:t>
            </a:r>
          </a:p>
        </p:txBody>
      </p:sp>
      <p:sp>
        <p:nvSpPr>
          <p:cNvPr name="TextBox 34" id="34"/>
          <p:cNvSpPr txBox="true"/>
          <p:nvPr/>
        </p:nvSpPr>
        <p:spPr>
          <a:xfrm rot="0">
            <a:off x="10396407" y="7111113"/>
            <a:ext cx="5918773" cy="111776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a:t>
            </a:r>
            <a:r>
              <a:rPr lang="en-US" sz="2118">
                <a:solidFill>
                  <a:srgbClr val="FFFFFA"/>
                </a:solidFill>
                <a:latin typeface="Raleway"/>
                <a:ea typeface="Raleway"/>
                <a:cs typeface="Raleway"/>
                <a:sym typeface="Raleway"/>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383202" y="-1263914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361577" y="986553"/>
            <a:ext cx="667852" cy="66785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6" id="6"/>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7" id="7"/>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8" id="8"/>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456832" y="4257665"/>
            <a:ext cx="3112607" cy="3754240"/>
          </a:xfrm>
          <a:custGeom>
            <a:avLst/>
            <a:gdLst/>
            <a:ahLst/>
            <a:cxnLst/>
            <a:rect r="r" b="b" t="t" l="l"/>
            <a:pathLst>
              <a:path h="3754240" w="3112607">
                <a:moveTo>
                  <a:pt x="0" y="0"/>
                </a:moveTo>
                <a:lnTo>
                  <a:pt x="3112606" y="0"/>
                </a:lnTo>
                <a:lnTo>
                  <a:pt x="3112606" y="3754240"/>
                </a:lnTo>
                <a:lnTo>
                  <a:pt x="0" y="37542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5750220" y="4733406"/>
            <a:ext cx="1752990" cy="2279301"/>
          </a:xfrm>
          <a:custGeom>
            <a:avLst/>
            <a:gdLst/>
            <a:ahLst/>
            <a:cxnLst/>
            <a:rect r="r" b="b" t="t" l="l"/>
            <a:pathLst>
              <a:path h="2279301" w="1752990">
                <a:moveTo>
                  <a:pt x="0" y="0"/>
                </a:moveTo>
                <a:lnTo>
                  <a:pt x="1752990" y="0"/>
                </a:lnTo>
                <a:lnTo>
                  <a:pt x="1752990" y="2279301"/>
                </a:lnTo>
                <a:lnTo>
                  <a:pt x="0" y="227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11</a:t>
            </a:r>
          </a:p>
        </p:txBody>
      </p:sp>
      <p:sp>
        <p:nvSpPr>
          <p:cNvPr name="TextBox 12" id="12"/>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13" id="13"/>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4" id="14"/>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15" id="15"/>
          <p:cNvSpPr txBox="true"/>
          <p:nvPr/>
        </p:nvSpPr>
        <p:spPr>
          <a:xfrm rot="0">
            <a:off x="2051607" y="2993210"/>
            <a:ext cx="3698613"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Social</a:t>
            </a:r>
          </a:p>
        </p:txBody>
      </p:sp>
      <p:sp>
        <p:nvSpPr>
          <p:cNvPr name="TextBox 16" id="16"/>
          <p:cNvSpPr txBox="true"/>
          <p:nvPr/>
        </p:nvSpPr>
        <p:spPr>
          <a:xfrm rot="0">
            <a:off x="5200498" y="2993210"/>
            <a:ext cx="375640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Media</a:t>
            </a:r>
          </a:p>
        </p:txBody>
      </p:sp>
      <p:sp>
        <p:nvSpPr>
          <p:cNvPr name="TextBox 17" id="17"/>
          <p:cNvSpPr txBox="true"/>
          <p:nvPr/>
        </p:nvSpPr>
        <p:spPr>
          <a:xfrm rot="0">
            <a:off x="10528857" y="3178357"/>
            <a:ext cx="379594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Platform Selection</a:t>
            </a:r>
          </a:p>
        </p:txBody>
      </p:sp>
      <p:sp>
        <p:nvSpPr>
          <p:cNvPr name="TextBox 18" id="18"/>
          <p:cNvSpPr txBox="true"/>
          <p:nvPr/>
        </p:nvSpPr>
        <p:spPr>
          <a:xfrm rot="0">
            <a:off x="10528857" y="3968528"/>
            <a:ext cx="6469972"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a:t>
            </a:r>
          </a:p>
        </p:txBody>
      </p:sp>
      <p:sp>
        <p:nvSpPr>
          <p:cNvPr name="TextBox 19" id="19"/>
          <p:cNvSpPr txBox="true"/>
          <p:nvPr/>
        </p:nvSpPr>
        <p:spPr>
          <a:xfrm rot="0">
            <a:off x="10528857" y="5939907"/>
            <a:ext cx="379594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Engagement Tactics</a:t>
            </a:r>
          </a:p>
        </p:txBody>
      </p:sp>
      <p:sp>
        <p:nvSpPr>
          <p:cNvPr name="TextBox 20" id="20"/>
          <p:cNvSpPr txBox="true"/>
          <p:nvPr/>
        </p:nvSpPr>
        <p:spPr>
          <a:xfrm rot="0">
            <a:off x="10528857" y="6730078"/>
            <a:ext cx="6496875"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a:t>
            </a:r>
          </a:p>
        </p:txBody>
      </p:sp>
      <p:grpSp>
        <p:nvGrpSpPr>
          <p:cNvPr name="Group 21" id="21"/>
          <p:cNvGrpSpPr/>
          <p:nvPr/>
        </p:nvGrpSpPr>
        <p:grpSpPr>
          <a:xfrm rot="0">
            <a:off x="9843057" y="3245032"/>
            <a:ext cx="456104" cy="456104"/>
            <a:chOff x="0" y="0"/>
            <a:chExt cx="120126" cy="120126"/>
          </a:xfrm>
        </p:grpSpPr>
        <p:sp>
          <p:nvSpPr>
            <p:cNvPr name="Freeform 22" id="2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3" id="23"/>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grpSp>
        <p:nvGrpSpPr>
          <p:cNvPr name="Group 24" id="24"/>
          <p:cNvGrpSpPr/>
          <p:nvPr/>
        </p:nvGrpSpPr>
        <p:grpSpPr>
          <a:xfrm rot="0">
            <a:off x="9843057" y="5974527"/>
            <a:ext cx="456104" cy="456104"/>
            <a:chOff x="0" y="0"/>
            <a:chExt cx="120126" cy="120126"/>
          </a:xfrm>
        </p:grpSpPr>
        <p:sp>
          <p:nvSpPr>
            <p:cNvPr name="Freeform 25" id="25"/>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6" id="26"/>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949675" y="5429205"/>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grpSp>
        <p:nvGrpSpPr>
          <p:cNvPr name="Group 3" id="3"/>
          <p:cNvGrpSpPr/>
          <p:nvPr/>
        </p:nvGrpSpPr>
        <p:grpSpPr>
          <a:xfrm rot="2087854">
            <a:off x="7256483" y="4298310"/>
            <a:ext cx="3775035" cy="377503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name="TextBox 5" id="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6" id="6"/>
          <p:cNvGrpSpPr/>
          <p:nvPr/>
        </p:nvGrpSpPr>
        <p:grpSpPr>
          <a:xfrm rot="2087854">
            <a:off x="2403831" y="4285380"/>
            <a:ext cx="3775035" cy="377503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name="TextBox 8" id="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9" id="9"/>
          <p:cNvGrpSpPr/>
          <p:nvPr/>
        </p:nvGrpSpPr>
        <p:grpSpPr>
          <a:xfrm rot="2087854">
            <a:off x="12171327" y="4285380"/>
            <a:ext cx="3775035" cy="377503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00025" cap="sq">
              <a:gradFill>
                <a:gsLst>
                  <a:gs pos="0">
                    <a:srgbClr val="F5DFF0">
                      <a:alpha val="29500"/>
                    </a:srgbClr>
                  </a:gs>
                  <a:gs pos="100000">
                    <a:srgbClr val="C6269E">
                      <a:alpha val="100000"/>
                    </a:srgbClr>
                  </a:gs>
                </a:gsLst>
                <a:lin ang="0"/>
              </a:gradFill>
              <a:prstDash val="solid"/>
              <a:miter/>
            </a:ln>
          </p:spPr>
        </p:sp>
        <p:sp>
          <p:nvSpPr>
            <p:cNvPr name="TextBox 11" id="1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12" id="1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13" id="13"/>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15361577" y="986553"/>
            <a:ext cx="667852" cy="66785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16" id="16"/>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17" id="17"/>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8" id="18"/>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9" id="19"/>
          <p:cNvSpPr txBox="true"/>
          <p:nvPr/>
        </p:nvSpPr>
        <p:spPr>
          <a:xfrm rot="0">
            <a:off x="4549843" y="2235813"/>
            <a:ext cx="5500184"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Influencer</a:t>
            </a:r>
          </a:p>
        </p:txBody>
      </p:sp>
      <p:sp>
        <p:nvSpPr>
          <p:cNvPr name="TextBox 20" id="20"/>
          <p:cNvSpPr txBox="true"/>
          <p:nvPr/>
        </p:nvSpPr>
        <p:spPr>
          <a:xfrm rot="0">
            <a:off x="9676490" y="2235813"/>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Marketing</a:t>
            </a:r>
          </a:p>
        </p:txBody>
      </p:sp>
      <p:sp>
        <p:nvSpPr>
          <p:cNvPr name="Freeform 21" id="21"/>
          <p:cNvSpPr/>
          <p:nvPr/>
        </p:nvSpPr>
        <p:spPr>
          <a:xfrm flipH="false" flipV="false" rot="0">
            <a:off x="3491447" y="3887405"/>
            <a:ext cx="1531575" cy="1537165"/>
          </a:xfrm>
          <a:custGeom>
            <a:avLst/>
            <a:gdLst/>
            <a:ahLst/>
            <a:cxnLst/>
            <a:rect r="r" b="b" t="t" l="l"/>
            <a:pathLst>
              <a:path h="1537165" w="1531575">
                <a:moveTo>
                  <a:pt x="0" y="0"/>
                </a:moveTo>
                <a:lnTo>
                  <a:pt x="1531575" y="0"/>
                </a:lnTo>
                <a:lnTo>
                  <a:pt x="1531575" y="1537165"/>
                </a:lnTo>
                <a:lnTo>
                  <a:pt x="0" y="15371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12</a:t>
            </a:r>
          </a:p>
        </p:txBody>
      </p:sp>
      <p:sp>
        <p:nvSpPr>
          <p:cNvPr name="TextBox 23" id="23"/>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24" id="24"/>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25" id="25"/>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Freeform 26" id="26"/>
          <p:cNvSpPr/>
          <p:nvPr/>
        </p:nvSpPr>
        <p:spPr>
          <a:xfrm flipH="false" flipV="false" rot="0">
            <a:off x="8378212" y="3889723"/>
            <a:ext cx="1531575" cy="1537165"/>
          </a:xfrm>
          <a:custGeom>
            <a:avLst/>
            <a:gdLst/>
            <a:ahLst/>
            <a:cxnLst/>
            <a:rect r="r" b="b" t="t" l="l"/>
            <a:pathLst>
              <a:path h="1537165" w="1531575">
                <a:moveTo>
                  <a:pt x="0" y="0"/>
                </a:moveTo>
                <a:lnTo>
                  <a:pt x="1531576" y="0"/>
                </a:lnTo>
                <a:lnTo>
                  <a:pt x="1531576" y="1537165"/>
                </a:lnTo>
                <a:lnTo>
                  <a:pt x="0" y="15371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3264978" y="3892040"/>
            <a:ext cx="1531575" cy="1537165"/>
          </a:xfrm>
          <a:custGeom>
            <a:avLst/>
            <a:gdLst/>
            <a:ahLst/>
            <a:cxnLst/>
            <a:rect r="r" b="b" t="t" l="l"/>
            <a:pathLst>
              <a:path h="1537165" w="1531575">
                <a:moveTo>
                  <a:pt x="0" y="0"/>
                </a:moveTo>
                <a:lnTo>
                  <a:pt x="1531575" y="0"/>
                </a:lnTo>
                <a:lnTo>
                  <a:pt x="1531575" y="1537165"/>
                </a:lnTo>
                <a:lnTo>
                  <a:pt x="0" y="15371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3192023" y="5653013"/>
            <a:ext cx="2119541" cy="986025"/>
          </a:xfrm>
          <a:prstGeom prst="rect">
            <a:avLst/>
          </a:prstGeom>
        </p:spPr>
        <p:txBody>
          <a:bodyPr anchor="t" rtlCol="false" tIns="0" lIns="0" bIns="0" rIns="0">
            <a:spAutoFit/>
          </a:bodyPr>
          <a:lstStyle/>
          <a:p>
            <a:pPr algn="ctr">
              <a:lnSpc>
                <a:spcPts val="3927"/>
              </a:lnSpc>
            </a:pPr>
            <a:r>
              <a:rPr lang="en-US" b="true" sz="2805">
                <a:solidFill>
                  <a:srgbClr val="FFFFFA"/>
                </a:solidFill>
                <a:latin typeface="Raleway Bold"/>
                <a:ea typeface="Raleway Bold"/>
                <a:cs typeface="Raleway Bold"/>
                <a:sym typeface="Raleway Bold"/>
              </a:rPr>
              <a:t>Key Influencers</a:t>
            </a:r>
          </a:p>
        </p:txBody>
      </p:sp>
      <p:sp>
        <p:nvSpPr>
          <p:cNvPr name="TextBox 29" id="29"/>
          <p:cNvSpPr txBox="true"/>
          <p:nvPr/>
        </p:nvSpPr>
        <p:spPr>
          <a:xfrm rot="0">
            <a:off x="7902850" y="5653013"/>
            <a:ext cx="2500541" cy="986025"/>
          </a:xfrm>
          <a:prstGeom prst="rect">
            <a:avLst/>
          </a:prstGeom>
        </p:spPr>
        <p:txBody>
          <a:bodyPr anchor="t" rtlCol="false" tIns="0" lIns="0" bIns="0" rIns="0">
            <a:spAutoFit/>
          </a:bodyPr>
          <a:lstStyle/>
          <a:p>
            <a:pPr algn="ctr">
              <a:lnSpc>
                <a:spcPts val="3927"/>
              </a:lnSpc>
            </a:pPr>
            <a:r>
              <a:rPr lang="en-US" b="true" sz="2805">
                <a:solidFill>
                  <a:srgbClr val="FFFFFA"/>
                </a:solidFill>
                <a:latin typeface="Raleway Bold"/>
                <a:ea typeface="Raleway Bold"/>
                <a:cs typeface="Raleway Bold"/>
                <a:sym typeface="Raleway Bold"/>
              </a:rPr>
              <a:t>Collaboration Strategies</a:t>
            </a:r>
          </a:p>
        </p:txBody>
      </p:sp>
      <p:sp>
        <p:nvSpPr>
          <p:cNvPr name="TextBox 30" id="30"/>
          <p:cNvSpPr txBox="true"/>
          <p:nvPr/>
        </p:nvSpPr>
        <p:spPr>
          <a:xfrm rot="0">
            <a:off x="12808574" y="5653013"/>
            <a:ext cx="2500541" cy="986025"/>
          </a:xfrm>
          <a:prstGeom prst="rect">
            <a:avLst/>
          </a:prstGeom>
        </p:spPr>
        <p:txBody>
          <a:bodyPr anchor="t" rtlCol="false" tIns="0" lIns="0" bIns="0" rIns="0">
            <a:spAutoFit/>
          </a:bodyPr>
          <a:lstStyle/>
          <a:p>
            <a:pPr algn="ctr">
              <a:lnSpc>
                <a:spcPts val="3927"/>
              </a:lnSpc>
            </a:pPr>
            <a:r>
              <a:rPr lang="en-US" b="true" sz="2805">
                <a:solidFill>
                  <a:srgbClr val="FFFFFA"/>
                </a:solidFill>
                <a:latin typeface="Raleway Bold"/>
                <a:ea typeface="Raleway Bold"/>
                <a:cs typeface="Raleway Bold"/>
                <a:sym typeface="Raleway Bold"/>
              </a:rPr>
              <a:t>Campaign Integration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633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4" id="4"/>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361577" y="986553"/>
            <a:ext cx="667852" cy="6678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7" id="7"/>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8" id="8"/>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9" id="9"/>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2051607" y="5143500"/>
            <a:ext cx="5246370" cy="2807970"/>
            <a:chOff x="0" y="0"/>
            <a:chExt cx="812800" cy="435028"/>
          </a:xfrm>
        </p:grpSpPr>
        <p:sp>
          <p:nvSpPr>
            <p:cNvPr name="Freeform 11" id="11"/>
            <p:cNvSpPr/>
            <p:nvPr/>
          </p:nvSpPr>
          <p:spPr>
            <a:xfrm flipH="false" flipV="false" rot="0">
              <a:off x="0" y="0"/>
              <a:ext cx="812800" cy="435028"/>
            </a:xfrm>
            <a:custGeom>
              <a:avLst/>
              <a:gdLst/>
              <a:ahLst/>
              <a:cxnLst/>
              <a:rect r="r" b="b" t="t" l="l"/>
              <a:pathLst>
                <a:path h="435028" w="812800">
                  <a:moveTo>
                    <a:pt x="33940" y="0"/>
                  </a:moveTo>
                  <a:lnTo>
                    <a:pt x="778860" y="0"/>
                  </a:lnTo>
                  <a:cubicBezTo>
                    <a:pt x="797604" y="0"/>
                    <a:pt x="812800" y="15196"/>
                    <a:pt x="812800" y="33940"/>
                  </a:cubicBezTo>
                  <a:lnTo>
                    <a:pt x="812800" y="401088"/>
                  </a:lnTo>
                  <a:cubicBezTo>
                    <a:pt x="812800" y="419832"/>
                    <a:pt x="797604" y="435028"/>
                    <a:pt x="778860" y="435028"/>
                  </a:cubicBezTo>
                  <a:lnTo>
                    <a:pt x="33940" y="435028"/>
                  </a:lnTo>
                  <a:cubicBezTo>
                    <a:pt x="15196" y="435028"/>
                    <a:pt x="0" y="419832"/>
                    <a:pt x="0" y="401088"/>
                  </a:cubicBezTo>
                  <a:lnTo>
                    <a:pt x="0" y="33940"/>
                  </a:lnTo>
                  <a:cubicBezTo>
                    <a:pt x="0" y="15196"/>
                    <a:pt x="15196" y="0"/>
                    <a:pt x="33940" y="0"/>
                  </a:cubicBezTo>
                  <a:close/>
                </a:path>
              </a:pathLst>
            </a:custGeom>
            <a:blipFill>
              <a:blip r:embed="rId7"/>
              <a:stretch>
                <a:fillRect l="0" t="-12240" r="0" b="-12240"/>
              </a:stretch>
            </a:blipFill>
            <a:ln w="47625" cap="rnd">
              <a:gradFill>
                <a:gsLst>
                  <a:gs pos="0">
                    <a:srgbClr val="C6269E">
                      <a:alpha val="100000"/>
                    </a:srgbClr>
                  </a:gs>
                  <a:gs pos="100000">
                    <a:srgbClr val="DDBAFF">
                      <a:alpha val="12000"/>
                    </a:srgbClr>
                  </a:gs>
                </a:gsLst>
                <a:lin ang="0"/>
              </a:gradFill>
              <a:prstDash val="solid"/>
              <a:round/>
            </a:ln>
          </p:spPr>
        </p:sp>
      </p:grpSp>
      <p:sp>
        <p:nvSpPr>
          <p:cNvPr name="TextBox 12" id="12"/>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13</a:t>
            </a:r>
          </a:p>
        </p:txBody>
      </p:sp>
      <p:sp>
        <p:nvSpPr>
          <p:cNvPr name="TextBox 13" id="13"/>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14" id="14"/>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5" id="15"/>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16" id="16"/>
          <p:cNvSpPr txBox="true"/>
          <p:nvPr/>
        </p:nvSpPr>
        <p:spPr>
          <a:xfrm rot="0">
            <a:off x="2051607" y="2809694"/>
            <a:ext cx="581667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Content</a:t>
            </a:r>
          </a:p>
        </p:txBody>
      </p:sp>
      <p:sp>
        <p:nvSpPr>
          <p:cNvPr name="TextBox 17" id="17"/>
          <p:cNvSpPr txBox="true"/>
          <p:nvPr/>
        </p:nvSpPr>
        <p:spPr>
          <a:xfrm rot="0">
            <a:off x="2051607" y="3713168"/>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Marketing</a:t>
            </a:r>
          </a:p>
        </p:txBody>
      </p:sp>
      <p:sp>
        <p:nvSpPr>
          <p:cNvPr name="TextBox 18" id="18"/>
          <p:cNvSpPr txBox="true"/>
          <p:nvPr/>
        </p:nvSpPr>
        <p:spPr>
          <a:xfrm rot="0">
            <a:off x="9580989" y="3686290"/>
            <a:ext cx="189094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Blog Post</a:t>
            </a:r>
          </a:p>
        </p:txBody>
      </p:sp>
      <p:sp>
        <p:nvSpPr>
          <p:cNvPr name="TextBox 19" id="19"/>
          <p:cNvSpPr txBox="true"/>
          <p:nvPr/>
        </p:nvSpPr>
        <p:spPr>
          <a:xfrm rot="0">
            <a:off x="9580989" y="4490096"/>
            <a:ext cx="7428598" cy="334661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odor amet, consectetuer adipiscing elit. Malesuada curabitur dictumst turpis nec, eget libero? Habitant viverra mollis cursus maximus ipsum. Risus platea rhoncus suscipit risus rhoncus aliquam praesent turpis. Pellentesque faucibus cras; posuere habitant aliquam vitae fusce. Duis sodales rutrum egestas; at odio curae. </a:t>
            </a:r>
            <a:r>
              <a:rPr lang="en-US" sz="2118">
                <a:solidFill>
                  <a:srgbClr val="FFFFFA"/>
                </a:solidFill>
                <a:latin typeface="Raleway"/>
                <a:ea typeface="Raleway"/>
                <a:cs typeface="Raleway"/>
                <a:sym typeface="Raleway"/>
              </a:rPr>
              <a:t>Ornare suscipit quis convallis pharetra, eu cursus lacinia. Interdum posuere gravida ex ridiculus pretium metus.</a:t>
            </a:r>
          </a:p>
          <a:p>
            <a:pPr algn="l">
              <a:lnSpc>
                <a:spcPts val="2965"/>
              </a:lnSpc>
            </a:pPr>
          </a:p>
        </p:txBody>
      </p:sp>
      <p:grpSp>
        <p:nvGrpSpPr>
          <p:cNvPr name="Group 20" id="20"/>
          <p:cNvGrpSpPr/>
          <p:nvPr/>
        </p:nvGrpSpPr>
        <p:grpSpPr>
          <a:xfrm rot="0">
            <a:off x="1028700" y="6147983"/>
            <a:ext cx="1827704" cy="799004"/>
            <a:chOff x="0" y="0"/>
            <a:chExt cx="481371" cy="210437"/>
          </a:xfrm>
        </p:grpSpPr>
        <p:sp>
          <p:nvSpPr>
            <p:cNvPr name="Freeform 21" id="21"/>
            <p:cNvSpPr/>
            <p:nvPr/>
          </p:nvSpPr>
          <p:spPr>
            <a:xfrm flipH="false" flipV="false" rot="0">
              <a:off x="0" y="0"/>
              <a:ext cx="481371" cy="210437"/>
            </a:xfrm>
            <a:custGeom>
              <a:avLst/>
              <a:gdLst/>
              <a:ahLst/>
              <a:cxnLst/>
              <a:rect r="r" b="b" t="t" l="l"/>
              <a:pathLst>
                <a:path h="210437" w="481371">
                  <a:moveTo>
                    <a:pt x="0" y="0"/>
                  </a:moveTo>
                  <a:lnTo>
                    <a:pt x="481371" y="0"/>
                  </a:lnTo>
                  <a:lnTo>
                    <a:pt x="481371" y="210437"/>
                  </a:lnTo>
                  <a:lnTo>
                    <a:pt x="0" y="210437"/>
                  </a:lnTo>
                  <a:close/>
                </a:path>
              </a:pathLst>
            </a:custGeom>
            <a:gradFill rotWithShape="true">
              <a:gsLst>
                <a:gs pos="0">
                  <a:srgbClr val="C6269E">
                    <a:alpha val="100000"/>
                  </a:srgbClr>
                </a:gs>
                <a:gs pos="100000">
                  <a:srgbClr val="7A126A">
                    <a:alpha val="100000"/>
                  </a:srgbClr>
                </a:gs>
              </a:gsLst>
              <a:lin ang="0"/>
            </a:gradFill>
          </p:spPr>
        </p:sp>
        <p:sp>
          <p:nvSpPr>
            <p:cNvPr name="TextBox 22" id="22"/>
            <p:cNvSpPr txBox="true"/>
            <p:nvPr/>
          </p:nvSpPr>
          <p:spPr>
            <a:xfrm>
              <a:off x="0" y="28575"/>
              <a:ext cx="481371" cy="181862"/>
            </a:xfrm>
            <a:prstGeom prst="rect">
              <a:avLst/>
            </a:prstGeom>
          </p:spPr>
          <p:txBody>
            <a:bodyPr anchor="ctr" rtlCol="false" tIns="50800" lIns="50800" bIns="50800" rIns="50800"/>
            <a:lstStyle/>
            <a:p>
              <a:pPr algn="ctr">
                <a:lnSpc>
                  <a:spcPts val="2661"/>
                </a:lnSpc>
              </a:pPr>
            </a:p>
          </p:txBody>
        </p:sp>
      </p:grpSp>
      <p:grpSp>
        <p:nvGrpSpPr>
          <p:cNvPr name="Group 23" id="23"/>
          <p:cNvGrpSpPr/>
          <p:nvPr/>
        </p:nvGrpSpPr>
        <p:grpSpPr>
          <a:xfrm rot="0">
            <a:off x="6635012" y="6814733"/>
            <a:ext cx="1827704" cy="799004"/>
            <a:chOff x="0" y="0"/>
            <a:chExt cx="481371" cy="210437"/>
          </a:xfrm>
        </p:grpSpPr>
        <p:sp>
          <p:nvSpPr>
            <p:cNvPr name="Freeform 24" id="24"/>
            <p:cNvSpPr/>
            <p:nvPr/>
          </p:nvSpPr>
          <p:spPr>
            <a:xfrm flipH="false" flipV="false" rot="0">
              <a:off x="0" y="0"/>
              <a:ext cx="481371" cy="210437"/>
            </a:xfrm>
            <a:custGeom>
              <a:avLst/>
              <a:gdLst/>
              <a:ahLst/>
              <a:cxnLst/>
              <a:rect r="r" b="b" t="t" l="l"/>
              <a:pathLst>
                <a:path h="210437" w="481371">
                  <a:moveTo>
                    <a:pt x="0" y="0"/>
                  </a:moveTo>
                  <a:lnTo>
                    <a:pt x="481371" y="0"/>
                  </a:lnTo>
                  <a:lnTo>
                    <a:pt x="481371" y="210437"/>
                  </a:lnTo>
                  <a:lnTo>
                    <a:pt x="0" y="210437"/>
                  </a:lnTo>
                  <a:close/>
                </a:path>
              </a:pathLst>
            </a:custGeom>
            <a:gradFill rotWithShape="true">
              <a:gsLst>
                <a:gs pos="0">
                  <a:srgbClr val="C6269E">
                    <a:alpha val="100000"/>
                  </a:srgbClr>
                </a:gs>
                <a:gs pos="100000">
                  <a:srgbClr val="DDBAFF">
                    <a:alpha val="12000"/>
                  </a:srgbClr>
                </a:gs>
              </a:gsLst>
              <a:lin ang="0"/>
            </a:gradFill>
          </p:spPr>
        </p:sp>
        <p:sp>
          <p:nvSpPr>
            <p:cNvPr name="TextBox 25" id="25"/>
            <p:cNvSpPr txBox="true"/>
            <p:nvPr/>
          </p:nvSpPr>
          <p:spPr>
            <a:xfrm>
              <a:off x="0" y="28575"/>
              <a:ext cx="481371" cy="181862"/>
            </a:xfrm>
            <a:prstGeom prst="rect">
              <a:avLst/>
            </a:prstGeom>
          </p:spPr>
          <p:txBody>
            <a:bodyPr anchor="ctr" rtlCol="false" tIns="50800" lIns="50800" bIns="50800" rIns="50800"/>
            <a:lstStyle/>
            <a:p>
              <a:pPr algn="ctr">
                <a:lnSpc>
                  <a:spcPts val="2661"/>
                </a:lnSpc>
              </a:pPr>
            </a:p>
          </p:txBody>
        </p:sp>
      </p:grpSp>
      <p:grpSp>
        <p:nvGrpSpPr>
          <p:cNvPr name="Group 26" id="26"/>
          <p:cNvGrpSpPr/>
          <p:nvPr/>
        </p:nvGrpSpPr>
        <p:grpSpPr>
          <a:xfrm rot="2087854">
            <a:off x="8587339" y="3646955"/>
            <a:ext cx="636070" cy="63607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F5DFF0">
                      <a:alpha val="29500"/>
                    </a:srgbClr>
                  </a:gs>
                  <a:gs pos="100000">
                    <a:srgbClr val="C6269E">
                      <a:alpha val="100000"/>
                    </a:srgbClr>
                  </a:gs>
                </a:gsLst>
                <a:lin ang="0"/>
              </a:gradFill>
              <a:prstDash val="solid"/>
              <a:miter/>
            </a:ln>
          </p:spPr>
        </p:sp>
        <p:sp>
          <p:nvSpPr>
            <p:cNvPr name="TextBox 28" id="2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717128" y="-1262009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14</a:t>
            </a:r>
          </a:p>
        </p:txBody>
      </p:sp>
      <p:sp>
        <p:nvSpPr>
          <p:cNvPr name="Freeform 5" id="5"/>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grpSp>
        <p:nvGrpSpPr>
          <p:cNvPr name="Group 7" id="7"/>
          <p:cNvGrpSpPr/>
          <p:nvPr/>
        </p:nvGrpSpPr>
        <p:grpSpPr>
          <a:xfrm rot="0">
            <a:off x="15361577" y="986553"/>
            <a:ext cx="667852" cy="6678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9" id="9"/>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10" id="10"/>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1" id="11"/>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2" id="12"/>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14" id="14"/>
          <p:cNvSpPr txBox="true"/>
          <p:nvPr/>
        </p:nvSpPr>
        <p:spPr>
          <a:xfrm rot="0">
            <a:off x="3169880" y="3686290"/>
            <a:ext cx="347209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Video Content</a:t>
            </a:r>
          </a:p>
        </p:txBody>
      </p:sp>
      <p:sp>
        <p:nvSpPr>
          <p:cNvPr name="TextBox 15" id="15"/>
          <p:cNvSpPr txBox="true"/>
          <p:nvPr/>
        </p:nvSpPr>
        <p:spPr>
          <a:xfrm rot="0">
            <a:off x="3169880" y="4490096"/>
            <a:ext cx="7180948" cy="371809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odor amet, consectetuer adipiscing elit. Malesuada curabitur dictumst turpis nec, eget libero? Habitant viverra mollis cursus maximus ipsum. Risus platea rhoncus suscipit risus rhoncus aliquam praesent turpis. Pellentesque faucibus cras; posuere habitant aliquam vitae fusce. Duis sodales rutrum egestas; at odio curae. </a:t>
            </a:r>
            <a:r>
              <a:rPr lang="en-US" sz="2118">
                <a:solidFill>
                  <a:srgbClr val="FFFFFA"/>
                </a:solidFill>
                <a:latin typeface="Raleway"/>
                <a:ea typeface="Raleway"/>
                <a:cs typeface="Raleway"/>
                <a:sym typeface="Raleway"/>
              </a:rPr>
              <a:t>Ornare suscipit quis convallis pharetra, eu cursus lacinia. Interdum posuere gravida ex ridiculus pretium metus.</a:t>
            </a:r>
          </a:p>
          <a:p>
            <a:pPr algn="l">
              <a:lnSpc>
                <a:spcPts val="2965"/>
              </a:lnSpc>
            </a:pPr>
          </a:p>
        </p:txBody>
      </p:sp>
      <p:grpSp>
        <p:nvGrpSpPr>
          <p:cNvPr name="Group 16" id="16"/>
          <p:cNvGrpSpPr/>
          <p:nvPr/>
        </p:nvGrpSpPr>
        <p:grpSpPr>
          <a:xfrm rot="0">
            <a:off x="10970563" y="5143500"/>
            <a:ext cx="5246370" cy="2807970"/>
            <a:chOff x="0" y="0"/>
            <a:chExt cx="812800" cy="435028"/>
          </a:xfrm>
        </p:grpSpPr>
        <p:sp>
          <p:nvSpPr>
            <p:cNvPr name="Freeform 17" id="17"/>
            <p:cNvSpPr/>
            <p:nvPr/>
          </p:nvSpPr>
          <p:spPr>
            <a:xfrm flipH="false" flipV="false" rot="0">
              <a:off x="0" y="0"/>
              <a:ext cx="812800" cy="435028"/>
            </a:xfrm>
            <a:custGeom>
              <a:avLst/>
              <a:gdLst/>
              <a:ahLst/>
              <a:cxnLst/>
              <a:rect r="r" b="b" t="t" l="l"/>
              <a:pathLst>
                <a:path h="435028" w="812800">
                  <a:moveTo>
                    <a:pt x="33940" y="0"/>
                  </a:moveTo>
                  <a:lnTo>
                    <a:pt x="778860" y="0"/>
                  </a:lnTo>
                  <a:cubicBezTo>
                    <a:pt x="797604" y="0"/>
                    <a:pt x="812800" y="15196"/>
                    <a:pt x="812800" y="33940"/>
                  </a:cubicBezTo>
                  <a:lnTo>
                    <a:pt x="812800" y="401088"/>
                  </a:lnTo>
                  <a:cubicBezTo>
                    <a:pt x="812800" y="419832"/>
                    <a:pt x="797604" y="435028"/>
                    <a:pt x="778860" y="435028"/>
                  </a:cubicBezTo>
                  <a:lnTo>
                    <a:pt x="33940" y="435028"/>
                  </a:lnTo>
                  <a:cubicBezTo>
                    <a:pt x="15196" y="435028"/>
                    <a:pt x="0" y="419832"/>
                    <a:pt x="0" y="401088"/>
                  </a:cubicBezTo>
                  <a:lnTo>
                    <a:pt x="0" y="33940"/>
                  </a:lnTo>
                  <a:cubicBezTo>
                    <a:pt x="0" y="15196"/>
                    <a:pt x="15196" y="0"/>
                    <a:pt x="33940" y="0"/>
                  </a:cubicBezTo>
                  <a:close/>
                </a:path>
              </a:pathLst>
            </a:custGeom>
            <a:blipFill>
              <a:blip r:embed="rId7"/>
              <a:stretch>
                <a:fillRect l="0" t="-12240" r="0" b="-12240"/>
              </a:stretch>
            </a:blipFill>
            <a:ln w="47625" cap="rnd">
              <a:gradFill>
                <a:gsLst>
                  <a:gs pos="0">
                    <a:srgbClr val="C6269E">
                      <a:alpha val="100000"/>
                    </a:srgbClr>
                  </a:gs>
                  <a:gs pos="100000">
                    <a:srgbClr val="DDBAFF">
                      <a:alpha val="12000"/>
                    </a:srgbClr>
                  </a:gs>
                </a:gsLst>
                <a:lin ang="0"/>
              </a:gradFill>
              <a:prstDash val="solid"/>
              <a:round/>
            </a:ln>
          </p:spPr>
        </p:sp>
      </p:grpSp>
      <p:sp>
        <p:nvSpPr>
          <p:cNvPr name="TextBox 18" id="18"/>
          <p:cNvSpPr txBox="true"/>
          <p:nvPr/>
        </p:nvSpPr>
        <p:spPr>
          <a:xfrm rot="0">
            <a:off x="10970563" y="2809694"/>
            <a:ext cx="581667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Content</a:t>
            </a:r>
          </a:p>
        </p:txBody>
      </p:sp>
      <p:sp>
        <p:nvSpPr>
          <p:cNvPr name="TextBox 19" id="19"/>
          <p:cNvSpPr txBox="true"/>
          <p:nvPr/>
        </p:nvSpPr>
        <p:spPr>
          <a:xfrm rot="0">
            <a:off x="10970563" y="3713168"/>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Marketing</a:t>
            </a:r>
          </a:p>
        </p:txBody>
      </p:sp>
      <p:grpSp>
        <p:nvGrpSpPr>
          <p:cNvPr name="Group 20" id="20"/>
          <p:cNvGrpSpPr/>
          <p:nvPr/>
        </p:nvGrpSpPr>
        <p:grpSpPr>
          <a:xfrm rot="2087854">
            <a:off x="2176230" y="3646955"/>
            <a:ext cx="636070" cy="63607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3825" cap="sq">
              <a:gradFill>
                <a:gsLst>
                  <a:gs pos="0">
                    <a:srgbClr val="F5DFF0">
                      <a:alpha val="29500"/>
                    </a:srgbClr>
                  </a:gs>
                  <a:gs pos="100000">
                    <a:srgbClr val="C6269E">
                      <a:alpha val="100000"/>
                    </a:srgbClr>
                  </a:gs>
                </a:gsLst>
                <a:lin ang="0"/>
              </a:gradFill>
              <a:prstDash val="solid"/>
              <a:miter/>
            </a:ln>
          </p:spPr>
        </p:sp>
        <p:sp>
          <p:nvSpPr>
            <p:cNvPr name="TextBox 22" id="22"/>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939189" y="3434828"/>
            <a:ext cx="12422388" cy="2727960"/>
            <a:chOff x="0" y="0"/>
            <a:chExt cx="1850635" cy="406400"/>
          </a:xfrm>
        </p:grpSpPr>
        <p:sp>
          <p:nvSpPr>
            <p:cNvPr name="Freeform 3" id="3"/>
            <p:cNvSpPr/>
            <p:nvPr/>
          </p:nvSpPr>
          <p:spPr>
            <a:xfrm flipH="false" flipV="false" rot="0">
              <a:off x="0" y="0"/>
              <a:ext cx="1850635" cy="406400"/>
            </a:xfrm>
            <a:custGeom>
              <a:avLst/>
              <a:gdLst/>
              <a:ahLst/>
              <a:cxnLst/>
              <a:rect r="r" b="b" t="t" l="l"/>
              <a:pathLst>
                <a:path h="406400" w="1850635">
                  <a:moveTo>
                    <a:pt x="1647435" y="0"/>
                  </a:moveTo>
                  <a:cubicBezTo>
                    <a:pt x="1759659" y="0"/>
                    <a:pt x="1850635" y="90976"/>
                    <a:pt x="1850635" y="203200"/>
                  </a:cubicBezTo>
                  <a:cubicBezTo>
                    <a:pt x="1850635" y="315424"/>
                    <a:pt x="1759659" y="406400"/>
                    <a:pt x="1647435"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14300" cap="sq">
              <a:gradFill>
                <a:gsLst>
                  <a:gs pos="0">
                    <a:srgbClr val="C6269E">
                      <a:alpha val="100000"/>
                    </a:srgbClr>
                  </a:gs>
                  <a:gs pos="100000">
                    <a:srgbClr val="DDBAFF">
                      <a:alpha val="12000"/>
                    </a:srgbClr>
                  </a:gs>
                </a:gsLst>
                <a:lin ang="0"/>
              </a:gradFill>
              <a:prstDash val="solid"/>
              <a:miter/>
            </a:ln>
          </p:spPr>
        </p:sp>
        <p:sp>
          <p:nvSpPr>
            <p:cNvPr name="TextBox 4" id="4"/>
            <p:cNvSpPr txBox="true"/>
            <p:nvPr/>
          </p:nvSpPr>
          <p:spPr>
            <a:xfrm>
              <a:off x="0" y="28575"/>
              <a:ext cx="1850635" cy="377825"/>
            </a:xfrm>
            <a:prstGeom prst="rect">
              <a:avLst/>
            </a:prstGeom>
          </p:spPr>
          <p:txBody>
            <a:bodyPr anchor="ctr" rtlCol="false" tIns="50800" lIns="50800" bIns="50800" rIns="50800"/>
            <a:lstStyle/>
            <a:p>
              <a:pPr algn="ctr">
                <a:lnSpc>
                  <a:spcPts val="2661"/>
                </a:lnSpc>
              </a:pPr>
            </a:p>
          </p:txBody>
        </p:sp>
      </p:grpSp>
      <p:sp>
        <p:nvSpPr>
          <p:cNvPr name="Freeform 5" id="5"/>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6" id="6"/>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7" id="7"/>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5361577" y="986553"/>
            <a:ext cx="667852" cy="66785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10" id="10"/>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11" id="11"/>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2" id="12"/>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4065597" y="3891885"/>
            <a:ext cx="5848350"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FFFFFF"/>
                </a:solidFill>
                <a:latin typeface="Raleway Heavy"/>
                <a:ea typeface="Raleway Heavy"/>
                <a:cs typeface="Raleway Heavy"/>
                <a:sym typeface="Raleway Heavy"/>
              </a:rPr>
              <a:t>Thank</a:t>
            </a:r>
          </a:p>
        </p:txBody>
      </p:sp>
      <p:sp>
        <p:nvSpPr>
          <p:cNvPr name="TextBox 14" id="14"/>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15</a:t>
            </a:r>
          </a:p>
        </p:txBody>
      </p:sp>
      <p:sp>
        <p:nvSpPr>
          <p:cNvPr name="TextBox 15" id="15"/>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16" id="16"/>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7" id="17"/>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18" id="18"/>
          <p:cNvSpPr txBox="true"/>
          <p:nvPr/>
        </p:nvSpPr>
        <p:spPr>
          <a:xfrm rot="0">
            <a:off x="9913947" y="3891885"/>
            <a:ext cx="4972189" cy="2023396"/>
          </a:xfrm>
          <a:prstGeom prst="rect">
            <a:avLst/>
          </a:prstGeom>
        </p:spPr>
        <p:txBody>
          <a:bodyPr anchor="t" rtlCol="false" tIns="0" lIns="0" bIns="0" rIns="0">
            <a:spAutoFit/>
          </a:bodyPr>
          <a:lstStyle/>
          <a:p>
            <a:pPr algn="l">
              <a:lnSpc>
                <a:spcPts val="15265"/>
              </a:lnSpc>
              <a:spcBef>
                <a:spcPct val="0"/>
              </a:spcBef>
            </a:pPr>
            <a:r>
              <a:rPr lang="en-US" b="true" sz="14678">
                <a:solidFill>
                  <a:srgbClr val="C6269E"/>
                </a:solidFill>
                <a:latin typeface="Raleway Bold"/>
                <a:ea typeface="Raleway Bold"/>
                <a:cs typeface="Raleway Bold"/>
                <a:sym typeface="Raleway Bold"/>
              </a:rPr>
              <a:t>You!</a:t>
            </a:r>
          </a:p>
        </p:txBody>
      </p:sp>
      <p:sp>
        <p:nvSpPr>
          <p:cNvPr name="TextBox 19" id="19"/>
          <p:cNvSpPr txBox="true"/>
          <p:nvPr/>
        </p:nvSpPr>
        <p:spPr>
          <a:xfrm rot="0">
            <a:off x="4257234" y="6592704"/>
            <a:ext cx="9642141" cy="690167"/>
          </a:xfrm>
          <a:prstGeom prst="rect">
            <a:avLst/>
          </a:prstGeom>
        </p:spPr>
        <p:txBody>
          <a:bodyPr anchor="t" rtlCol="false" tIns="0" lIns="0" bIns="0" rIns="0">
            <a:spAutoFit/>
          </a:bodyPr>
          <a:lstStyle/>
          <a:p>
            <a:pPr algn="ctr">
              <a:lnSpc>
                <a:spcPts val="2661"/>
              </a:lnSpc>
              <a:spcBef>
                <a:spcPct val="0"/>
              </a:spcBef>
            </a:pPr>
            <a:r>
              <a:rPr lang="en-US" sz="2558">
                <a:solidFill>
                  <a:srgbClr val="FFFFFF"/>
                </a:solidFill>
                <a:latin typeface="Raleway"/>
                <a:ea typeface="Raleway"/>
                <a:cs typeface="Raleway"/>
                <a:sym typeface="Raleway"/>
              </a:rPr>
              <a:t>Our marketing plan positions us for success in the Metaverse. Thank you for your attention; let's move forward together.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179439" y="-10904054"/>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3" id="3"/>
          <p:cNvSpPr/>
          <p:nvPr/>
        </p:nvSpPr>
        <p:spPr>
          <a:xfrm flipH="false" flipV="false" rot="0">
            <a:off x="-12661483" y="2951751"/>
            <a:ext cx="17956749" cy="18046984"/>
          </a:xfrm>
          <a:custGeom>
            <a:avLst/>
            <a:gdLst/>
            <a:ahLst/>
            <a:cxnLst/>
            <a:rect r="r" b="b" t="t" l="l"/>
            <a:pathLst>
              <a:path h="18046984" w="17956749">
                <a:moveTo>
                  <a:pt x="0" y="0"/>
                </a:moveTo>
                <a:lnTo>
                  <a:pt x="17956750" y="0"/>
                </a:lnTo>
                <a:lnTo>
                  <a:pt x="17956750" y="18046984"/>
                </a:lnTo>
                <a:lnTo>
                  <a:pt x="0" y="18046984"/>
                </a:lnTo>
                <a:lnTo>
                  <a:pt x="0" y="0"/>
                </a:lnTo>
                <a:close/>
              </a:path>
            </a:pathLst>
          </a:custGeom>
          <a:blipFill>
            <a:blip r:embed="rId2"/>
            <a:stretch>
              <a:fillRect l="0" t="0" r="0" b="0"/>
            </a:stretch>
          </a:blipFill>
        </p:spPr>
      </p:sp>
      <p:sp>
        <p:nvSpPr>
          <p:cNvPr name="Freeform 4" id="4"/>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361577" y="986553"/>
            <a:ext cx="667852" cy="6678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7" id="7"/>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grpSp>
        <p:nvGrpSpPr>
          <p:cNvPr name="Group 8" id="8"/>
          <p:cNvGrpSpPr>
            <a:grpSpLocks noChangeAspect="true"/>
          </p:cNvGrpSpPr>
          <p:nvPr/>
        </p:nvGrpSpPr>
        <p:grpSpPr>
          <a:xfrm rot="0">
            <a:off x="1615674" y="3144340"/>
            <a:ext cx="6868477" cy="5514640"/>
            <a:chOff x="0" y="0"/>
            <a:chExt cx="7467600" cy="5995670"/>
          </a:xfrm>
        </p:grpSpPr>
        <p:sp>
          <p:nvSpPr>
            <p:cNvPr name="Freeform 9" id="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gradFill rotWithShape="true">
              <a:gsLst>
                <a:gs pos="0">
                  <a:srgbClr val="1F1A1A">
                    <a:alpha val="100000"/>
                  </a:srgbClr>
                </a:gs>
                <a:gs pos="100000">
                  <a:srgbClr val="000000">
                    <a:alpha val="100000"/>
                  </a:srgbClr>
                </a:gs>
              </a:gsLst>
              <a:lin ang="0"/>
            </a:gradFill>
          </p:spPr>
        </p:sp>
        <p:sp>
          <p:nvSpPr>
            <p:cNvPr name="Freeform 10" id="1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1" id="1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2" id="1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5"/>
              <a:stretch>
                <a:fillRect l="0" t="-9411" r="0" b="-9411"/>
              </a:stretch>
            </a:blipFill>
          </p:spPr>
        </p:sp>
      </p:grpSp>
      <p:sp>
        <p:nvSpPr>
          <p:cNvPr name="TextBox 13" id="13"/>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14" id="14"/>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2</a:t>
            </a:r>
          </a:p>
        </p:txBody>
      </p:sp>
      <p:sp>
        <p:nvSpPr>
          <p:cNvPr name="TextBox 15" id="15"/>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6" id="16"/>
          <p:cNvSpPr txBox="true"/>
          <p:nvPr/>
        </p:nvSpPr>
        <p:spPr>
          <a:xfrm rot="0">
            <a:off x="9309657" y="3207559"/>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Company</a:t>
            </a:r>
          </a:p>
        </p:txBody>
      </p:sp>
      <p:sp>
        <p:nvSpPr>
          <p:cNvPr name="TextBox 17" id="17"/>
          <p:cNvSpPr txBox="true"/>
          <p:nvPr/>
        </p:nvSpPr>
        <p:spPr>
          <a:xfrm rot="0">
            <a:off x="9309657" y="4111033"/>
            <a:ext cx="322300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Vision</a:t>
            </a:r>
          </a:p>
        </p:txBody>
      </p:sp>
      <p:sp>
        <p:nvSpPr>
          <p:cNvPr name="TextBox 18" id="18"/>
          <p:cNvSpPr txBox="true"/>
          <p:nvPr/>
        </p:nvSpPr>
        <p:spPr>
          <a:xfrm rot="0">
            <a:off x="9309657" y="5327077"/>
            <a:ext cx="7477582" cy="223219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19" id="19"/>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20" id="20"/>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21" id="21"/>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103299" y="38334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Freeform 5" id="5"/>
          <p:cNvSpPr/>
          <p:nvPr/>
        </p:nvSpPr>
        <p:spPr>
          <a:xfrm flipH="false" flipV="false" rot="0">
            <a:off x="11659675" y="-12354245"/>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grpSp>
        <p:nvGrpSpPr>
          <p:cNvPr name="Group 6" id="6"/>
          <p:cNvGrpSpPr/>
          <p:nvPr/>
        </p:nvGrpSpPr>
        <p:grpSpPr>
          <a:xfrm rot="0">
            <a:off x="15361577" y="986553"/>
            <a:ext cx="667852" cy="66785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8" id="8"/>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9" id="9"/>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0" id="10"/>
          <p:cNvSpPr txBox="true"/>
          <p:nvPr/>
        </p:nvSpPr>
        <p:spPr>
          <a:xfrm rot="0">
            <a:off x="5627741" y="2595435"/>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Meeting</a:t>
            </a:r>
          </a:p>
        </p:txBody>
      </p:sp>
      <p:sp>
        <p:nvSpPr>
          <p:cNvPr name="TextBox 11" id="11"/>
          <p:cNvSpPr txBox="true"/>
          <p:nvPr/>
        </p:nvSpPr>
        <p:spPr>
          <a:xfrm rot="0">
            <a:off x="9673669" y="2595435"/>
            <a:ext cx="4127832"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Agenda</a:t>
            </a:r>
          </a:p>
        </p:txBody>
      </p:sp>
      <p:sp>
        <p:nvSpPr>
          <p:cNvPr name="AutoShape 12" id="12"/>
          <p:cNvSpPr/>
          <p:nvPr/>
        </p:nvSpPr>
        <p:spPr>
          <a:xfrm flipV="true">
            <a:off x="3769523" y="4392289"/>
            <a:ext cx="2100655" cy="0"/>
          </a:xfrm>
          <a:prstGeom prst="line">
            <a:avLst/>
          </a:prstGeom>
          <a:ln cap="flat" w="38100">
            <a:solidFill>
              <a:srgbClr val="FFFFFF"/>
            </a:solidFill>
            <a:prstDash val="solid"/>
            <a:headEnd type="none" len="sm" w="sm"/>
            <a:tailEnd type="none" len="sm" w="sm"/>
          </a:ln>
        </p:spPr>
      </p:sp>
      <p:sp>
        <p:nvSpPr>
          <p:cNvPr name="TextBox 13" id="13"/>
          <p:cNvSpPr txBox="true"/>
          <p:nvPr/>
        </p:nvSpPr>
        <p:spPr>
          <a:xfrm rot="0">
            <a:off x="3284206" y="5157750"/>
            <a:ext cx="1665057"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Market </a:t>
            </a:r>
          </a:p>
        </p:txBody>
      </p:sp>
      <p:sp>
        <p:nvSpPr>
          <p:cNvPr name="TextBox 14" id="14"/>
          <p:cNvSpPr txBox="true"/>
          <p:nvPr/>
        </p:nvSpPr>
        <p:spPr>
          <a:xfrm rot="0">
            <a:off x="3284206" y="5461078"/>
            <a:ext cx="1685974"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Overview</a:t>
            </a:r>
          </a:p>
        </p:txBody>
      </p:sp>
      <p:sp>
        <p:nvSpPr>
          <p:cNvPr name="TextBox 15" id="15"/>
          <p:cNvSpPr txBox="true"/>
          <p:nvPr/>
        </p:nvSpPr>
        <p:spPr>
          <a:xfrm rot="0">
            <a:off x="5932205" y="5157750"/>
            <a:ext cx="1665057"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Market </a:t>
            </a:r>
          </a:p>
        </p:txBody>
      </p:sp>
      <p:sp>
        <p:nvSpPr>
          <p:cNvPr name="TextBox 16" id="16"/>
          <p:cNvSpPr txBox="true"/>
          <p:nvPr/>
        </p:nvSpPr>
        <p:spPr>
          <a:xfrm rot="0">
            <a:off x="5932205" y="5461078"/>
            <a:ext cx="1684196"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Research</a:t>
            </a:r>
          </a:p>
        </p:txBody>
      </p:sp>
      <p:sp>
        <p:nvSpPr>
          <p:cNvPr name="AutoShape 17" id="17"/>
          <p:cNvSpPr/>
          <p:nvPr/>
        </p:nvSpPr>
        <p:spPr>
          <a:xfrm>
            <a:off x="9071610" y="4413287"/>
            <a:ext cx="2100655" cy="0"/>
          </a:xfrm>
          <a:prstGeom prst="line">
            <a:avLst/>
          </a:prstGeom>
          <a:ln cap="flat" w="38100">
            <a:solidFill>
              <a:srgbClr val="FFFFFF"/>
            </a:solidFill>
            <a:prstDash val="solid"/>
            <a:headEnd type="none" len="sm" w="sm"/>
            <a:tailEnd type="none" len="sm" w="sm"/>
          </a:ln>
        </p:spPr>
      </p:sp>
      <p:sp>
        <p:nvSpPr>
          <p:cNvPr name="TextBox 18" id="18"/>
          <p:cNvSpPr txBox="true"/>
          <p:nvPr/>
        </p:nvSpPr>
        <p:spPr>
          <a:xfrm rot="0">
            <a:off x="8578427" y="5157750"/>
            <a:ext cx="1385861"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Target</a:t>
            </a:r>
          </a:p>
        </p:txBody>
      </p:sp>
      <p:sp>
        <p:nvSpPr>
          <p:cNvPr name="TextBox 19" id="19"/>
          <p:cNvSpPr txBox="true"/>
          <p:nvPr/>
        </p:nvSpPr>
        <p:spPr>
          <a:xfrm rot="0">
            <a:off x="8578427" y="5461078"/>
            <a:ext cx="1855646"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Audience</a:t>
            </a:r>
          </a:p>
        </p:txBody>
      </p:sp>
      <p:sp>
        <p:nvSpPr>
          <p:cNvPr name="TextBox 20" id="20"/>
          <p:cNvSpPr txBox="true"/>
          <p:nvPr/>
        </p:nvSpPr>
        <p:spPr>
          <a:xfrm rot="0">
            <a:off x="11224648" y="5157750"/>
            <a:ext cx="1969857"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Marketing </a:t>
            </a:r>
          </a:p>
        </p:txBody>
      </p:sp>
      <p:sp>
        <p:nvSpPr>
          <p:cNvPr name="TextBox 21" id="21"/>
          <p:cNvSpPr txBox="true"/>
          <p:nvPr/>
        </p:nvSpPr>
        <p:spPr>
          <a:xfrm rot="0">
            <a:off x="11224648" y="5461078"/>
            <a:ext cx="1838385"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Objectives</a:t>
            </a:r>
          </a:p>
        </p:txBody>
      </p:sp>
      <p:sp>
        <p:nvSpPr>
          <p:cNvPr name="AutoShape 22" id="22"/>
          <p:cNvSpPr/>
          <p:nvPr/>
        </p:nvSpPr>
        <p:spPr>
          <a:xfrm flipV="true">
            <a:off x="6392597" y="4432337"/>
            <a:ext cx="2100655" cy="0"/>
          </a:xfrm>
          <a:prstGeom prst="line">
            <a:avLst/>
          </a:prstGeom>
          <a:ln cap="flat" w="38100">
            <a:solidFill>
              <a:srgbClr val="FFFFFF"/>
            </a:solidFill>
            <a:prstDash val="solid"/>
            <a:headEnd type="none" len="sm" w="sm"/>
            <a:tailEnd type="none" len="sm" w="sm"/>
          </a:ln>
        </p:spPr>
      </p:sp>
      <p:sp>
        <p:nvSpPr>
          <p:cNvPr name="AutoShape 23" id="23"/>
          <p:cNvSpPr/>
          <p:nvPr/>
        </p:nvSpPr>
        <p:spPr>
          <a:xfrm>
            <a:off x="11752953" y="4393263"/>
            <a:ext cx="2100655" cy="0"/>
          </a:xfrm>
          <a:prstGeom prst="line">
            <a:avLst/>
          </a:prstGeom>
          <a:ln cap="flat" w="38100">
            <a:solidFill>
              <a:srgbClr val="FFFFFF"/>
            </a:solidFill>
            <a:prstDash val="solid"/>
            <a:headEnd type="none" len="sm" w="sm"/>
            <a:tailEnd type="none" len="sm" w="sm"/>
          </a:ln>
        </p:spPr>
      </p:sp>
      <p:sp>
        <p:nvSpPr>
          <p:cNvPr name="TextBox 24" id="24"/>
          <p:cNvSpPr txBox="true"/>
          <p:nvPr/>
        </p:nvSpPr>
        <p:spPr>
          <a:xfrm rot="0">
            <a:off x="13853608" y="5118508"/>
            <a:ext cx="2175821"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Marketing</a:t>
            </a:r>
          </a:p>
        </p:txBody>
      </p:sp>
      <p:sp>
        <p:nvSpPr>
          <p:cNvPr name="TextBox 25" id="25"/>
          <p:cNvSpPr txBox="true"/>
          <p:nvPr/>
        </p:nvSpPr>
        <p:spPr>
          <a:xfrm rot="0">
            <a:off x="13853608" y="5421836"/>
            <a:ext cx="2175821"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Strategies</a:t>
            </a:r>
          </a:p>
        </p:txBody>
      </p:sp>
      <p:sp>
        <p:nvSpPr>
          <p:cNvPr name="AutoShape 26" id="26"/>
          <p:cNvSpPr/>
          <p:nvPr/>
        </p:nvSpPr>
        <p:spPr>
          <a:xfrm flipV="true">
            <a:off x="3769523" y="6567169"/>
            <a:ext cx="2100655" cy="0"/>
          </a:xfrm>
          <a:prstGeom prst="line">
            <a:avLst/>
          </a:prstGeom>
          <a:ln cap="flat" w="38100">
            <a:solidFill>
              <a:srgbClr val="FFFFFF"/>
            </a:solidFill>
            <a:prstDash val="solid"/>
            <a:headEnd type="none" len="sm" w="sm"/>
            <a:tailEnd type="none" len="sm" w="sm"/>
          </a:ln>
        </p:spPr>
      </p:sp>
      <p:sp>
        <p:nvSpPr>
          <p:cNvPr name="TextBox 27" id="27"/>
          <p:cNvSpPr txBox="true"/>
          <p:nvPr/>
        </p:nvSpPr>
        <p:spPr>
          <a:xfrm rot="0">
            <a:off x="3284206" y="7332630"/>
            <a:ext cx="1665057"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Budget</a:t>
            </a:r>
          </a:p>
        </p:txBody>
      </p:sp>
      <p:sp>
        <p:nvSpPr>
          <p:cNvPr name="TextBox 28" id="28"/>
          <p:cNvSpPr txBox="true"/>
          <p:nvPr/>
        </p:nvSpPr>
        <p:spPr>
          <a:xfrm rot="0">
            <a:off x="3284206" y="7635958"/>
            <a:ext cx="1385861"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Plan</a:t>
            </a:r>
          </a:p>
        </p:txBody>
      </p:sp>
      <p:sp>
        <p:nvSpPr>
          <p:cNvPr name="TextBox 29" id="29"/>
          <p:cNvSpPr txBox="true"/>
          <p:nvPr/>
        </p:nvSpPr>
        <p:spPr>
          <a:xfrm rot="0">
            <a:off x="5932205" y="7332630"/>
            <a:ext cx="1665057"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Digital</a:t>
            </a:r>
          </a:p>
        </p:txBody>
      </p:sp>
      <p:sp>
        <p:nvSpPr>
          <p:cNvPr name="TextBox 30" id="30"/>
          <p:cNvSpPr txBox="true"/>
          <p:nvPr/>
        </p:nvSpPr>
        <p:spPr>
          <a:xfrm rot="0">
            <a:off x="5932205" y="7635958"/>
            <a:ext cx="1684196"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Marketing</a:t>
            </a:r>
          </a:p>
        </p:txBody>
      </p:sp>
      <p:sp>
        <p:nvSpPr>
          <p:cNvPr name="AutoShape 31" id="31"/>
          <p:cNvSpPr/>
          <p:nvPr/>
        </p:nvSpPr>
        <p:spPr>
          <a:xfrm>
            <a:off x="9071610" y="6597205"/>
            <a:ext cx="2100655" cy="0"/>
          </a:xfrm>
          <a:prstGeom prst="line">
            <a:avLst/>
          </a:prstGeom>
          <a:ln cap="flat" w="38100">
            <a:solidFill>
              <a:srgbClr val="FFFFFF"/>
            </a:solidFill>
            <a:prstDash val="solid"/>
            <a:headEnd type="none" len="sm" w="sm"/>
            <a:tailEnd type="none" len="sm" w="sm"/>
          </a:ln>
        </p:spPr>
      </p:sp>
      <p:sp>
        <p:nvSpPr>
          <p:cNvPr name="TextBox 32" id="32"/>
          <p:cNvSpPr txBox="true"/>
          <p:nvPr/>
        </p:nvSpPr>
        <p:spPr>
          <a:xfrm rot="0">
            <a:off x="8578427" y="7332630"/>
            <a:ext cx="1665057"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Social</a:t>
            </a:r>
          </a:p>
        </p:txBody>
      </p:sp>
      <p:sp>
        <p:nvSpPr>
          <p:cNvPr name="TextBox 33" id="33"/>
          <p:cNvSpPr txBox="true"/>
          <p:nvPr/>
        </p:nvSpPr>
        <p:spPr>
          <a:xfrm rot="0">
            <a:off x="8578427" y="7635958"/>
            <a:ext cx="1385861"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Media</a:t>
            </a:r>
          </a:p>
        </p:txBody>
      </p:sp>
      <p:sp>
        <p:nvSpPr>
          <p:cNvPr name="TextBox 34" id="34"/>
          <p:cNvSpPr txBox="true"/>
          <p:nvPr/>
        </p:nvSpPr>
        <p:spPr>
          <a:xfrm rot="0">
            <a:off x="11224648" y="7332630"/>
            <a:ext cx="1838385"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Influencer </a:t>
            </a:r>
          </a:p>
        </p:txBody>
      </p:sp>
      <p:sp>
        <p:nvSpPr>
          <p:cNvPr name="TextBox 35" id="35"/>
          <p:cNvSpPr txBox="true"/>
          <p:nvPr/>
        </p:nvSpPr>
        <p:spPr>
          <a:xfrm rot="0">
            <a:off x="11224648" y="7635958"/>
            <a:ext cx="1969857"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Marketing</a:t>
            </a:r>
          </a:p>
        </p:txBody>
      </p:sp>
      <p:sp>
        <p:nvSpPr>
          <p:cNvPr name="AutoShape 36" id="36"/>
          <p:cNvSpPr/>
          <p:nvPr/>
        </p:nvSpPr>
        <p:spPr>
          <a:xfrm flipV="true">
            <a:off x="6392597" y="6607217"/>
            <a:ext cx="2100655" cy="0"/>
          </a:xfrm>
          <a:prstGeom prst="line">
            <a:avLst/>
          </a:prstGeom>
          <a:ln cap="flat" w="38100">
            <a:solidFill>
              <a:srgbClr val="FFFFFF"/>
            </a:solidFill>
            <a:prstDash val="solid"/>
            <a:headEnd type="none" len="sm" w="sm"/>
            <a:tailEnd type="none" len="sm" w="sm"/>
          </a:ln>
        </p:spPr>
      </p:sp>
      <p:sp>
        <p:nvSpPr>
          <p:cNvPr name="AutoShape 37" id="37"/>
          <p:cNvSpPr/>
          <p:nvPr/>
        </p:nvSpPr>
        <p:spPr>
          <a:xfrm>
            <a:off x="11752953" y="6577181"/>
            <a:ext cx="2100655" cy="0"/>
          </a:xfrm>
          <a:prstGeom prst="line">
            <a:avLst/>
          </a:prstGeom>
          <a:ln cap="flat" w="38100">
            <a:solidFill>
              <a:srgbClr val="FFFFFF"/>
            </a:solidFill>
            <a:prstDash val="solid"/>
            <a:headEnd type="none" len="sm" w="sm"/>
            <a:tailEnd type="none" len="sm" w="sm"/>
          </a:ln>
        </p:spPr>
      </p:sp>
      <p:sp>
        <p:nvSpPr>
          <p:cNvPr name="TextBox 38" id="38"/>
          <p:cNvSpPr txBox="true"/>
          <p:nvPr/>
        </p:nvSpPr>
        <p:spPr>
          <a:xfrm rot="0">
            <a:off x="13853608" y="7293388"/>
            <a:ext cx="1507969" cy="362763"/>
          </a:xfrm>
          <a:prstGeom prst="rect">
            <a:avLst/>
          </a:prstGeom>
        </p:spPr>
        <p:txBody>
          <a:bodyPr anchor="t" rtlCol="false" tIns="0" lIns="0" bIns="0" rIns="0">
            <a:spAutoFit/>
          </a:bodyPr>
          <a:lstStyle/>
          <a:p>
            <a:pPr algn="l">
              <a:lnSpc>
                <a:spcPts val="2610"/>
              </a:lnSpc>
              <a:spcBef>
                <a:spcPct val="0"/>
              </a:spcBef>
            </a:pPr>
            <a:r>
              <a:rPr lang="en-US" b="true" sz="2509">
                <a:solidFill>
                  <a:srgbClr val="FFFFFF"/>
                </a:solidFill>
                <a:latin typeface="Raleway Heavy"/>
                <a:ea typeface="Raleway Heavy"/>
                <a:cs typeface="Raleway Heavy"/>
                <a:sym typeface="Raleway Heavy"/>
              </a:rPr>
              <a:t>Content </a:t>
            </a:r>
          </a:p>
        </p:txBody>
      </p:sp>
      <p:sp>
        <p:nvSpPr>
          <p:cNvPr name="TextBox 39" id="39"/>
          <p:cNvSpPr txBox="true"/>
          <p:nvPr/>
        </p:nvSpPr>
        <p:spPr>
          <a:xfrm rot="0">
            <a:off x="13853608" y="7596716"/>
            <a:ext cx="1841895" cy="362763"/>
          </a:xfrm>
          <a:prstGeom prst="rect">
            <a:avLst/>
          </a:prstGeom>
        </p:spPr>
        <p:txBody>
          <a:bodyPr anchor="t" rtlCol="false" tIns="0" lIns="0" bIns="0" rIns="0">
            <a:spAutoFit/>
          </a:bodyPr>
          <a:lstStyle/>
          <a:p>
            <a:pPr algn="l">
              <a:lnSpc>
                <a:spcPts val="2610"/>
              </a:lnSpc>
              <a:spcBef>
                <a:spcPct val="0"/>
              </a:spcBef>
            </a:pPr>
            <a:r>
              <a:rPr lang="en-US" b="true" sz="2509">
                <a:solidFill>
                  <a:srgbClr val="C6269E"/>
                </a:solidFill>
                <a:latin typeface="Raleway Bold"/>
                <a:ea typeface="Raleway Bold"/>
                <a:cs typeface="Raleway Bold"/>
                <a:sym typeface="Raleway Bold"/>
              </a:rPr>
              <a:t>Marketing</a:t>
            </a:r>
          </a:p>
        </p:txBody>
      </p:sp>
      <p:sp>
        <p:nvSpPr>
          <p:cNvPr name="TextBox 40" id="40"/>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3</a:t>
            </a:r>
          </a:p>
        </p:txBody>
      </p:sp>
      <p:sp>
        <p:nvSpPr>
          <p:cNvPr name="TextBox 41" id="41"/>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42" id="42"/>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43" id="43"/>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4" id="44"/>
          <p:cNvGrpSpPr/>
          <p:nvPr/>
        </p:nvGrpSpPr>
        <p:grpSpPr>
          <a:xfrm rot="0">
            <a:off x="16787240" y="3132406"/>
            <a:ext cx="4181174" cy="418117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gradFill>
                <a:gsLst>
                  <a:gs pos="0">
                    <a:srgbClr val="F7E0E1">
                      <a:alpha val="0"/>
                    </a:srgbClr>
                  </a:gs>
                  <a:gs pos="100000">
                    <a:srgbClr val="C6269E">
                      <a:alpha val="100000"/>
                    </a:srgbClr>
                  </a:gs>
                </a:gsLst>
                <a:lin ang="0"/>
              </a:gradFill>
              <a:prstDash val="solid"/>
              <a:miter/>
            </a:ln>
          </p:spPr>
        </p:sp>
        <p:sp>
          <p:nvSpPr>
            <p:cNvPr name="TextBox 46" id="4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47" id="47"/>
          <p:cNvGrpSpPr/>
          <p:nvPr/>
        </p:nvGrpSpPr>
        <p:grpSpPr>
          <a:xfrm rot="0">
            <a:off x="3176870" y="4070981"/>
            <a:ext cx="624640" cy="624640"/>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49" id="49"/>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50" id="50"/>
          <p:cNvGrpSpPr/>
          <p:nvPr/>
        </p:nvGrpSpPr>
        <p:grpSpPr>
          <a:xfrm rot="0">
            <a:off x="5870177" y="4070981"/>
            <a:ext cx="624640" cy="624640"/>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52" id="52"/>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53" id="53"/>
          <p:cNvGrpSpPr/>
          <p:nvPr/>
        </p:nvGrpSpPr>
        <p:grpSpPr>
          <a:xfrm rot="0">
            <a:off x="8493252" y="4100967"/>
            <a:ext cx="624640" cy="624640"/>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55" id="5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56" id="56"/>
          <p:cNvGrpSpPr/>
          <p:nvPr/>
        </p:nvGrpSpPr>
        <p:grpSpPr>
          <a:xfrm rot="0">
            <a:off x="11172265" y="4070981"/>
            <a:ext cx="624640" cy="624640"/>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58" id="5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59" id="59"/>
          <p:cNvGrpSpPr/>
          <p:nvPr/>
        </p:nvGrpSpPr>
        <p:grpSpPr>
          <a:xfrm rot="0">
            <a:off x="13851277" y="4100967"/>
            <a:ext cx="624640" cy="624640"/>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61" id="6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62" id="62"/>
          <p:cNvGrpSpPr/>
          <p:nvPr/>
        </p:nvGrpSpPr>
        <p:grpSpPr>
          <a:xfrm rot="0">
            <a:off x="3156048" y="6249868"/>
            <a:ext cx="624640" cy="624640"/>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64" id="64"/>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65" id="65"/>
          <p:cNvGrpSpPr/>
          <p:nvPr/>
        </p:nvGrpSpPr>
        <p:grpSpPr>
          <a:xfrm rot="0">
            <a:off x="5849355" y="6249868"/>
            <a:ext cx="624640" cy="624640"/>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67" id="67"/>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68" id="68"/>
          <p:cNvGrpSpPr/>
          <p:nvPr/>
        </p:nvGrpSpPr>
        <p:grpSpPr>
          <a:xfrm rot="0">
            <a:off x="8472430" y="6279854"/>
            <a:ext cx="624640" cy="624640"/>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70" id="70"/>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71" id="71"/>
          <p:cNvGrpSpPr/>
          <p:nvPr/>
        </p:nvGrpSpPr>
        <p:grpSpPr>
          <a:xfrm rot="0">
            <a:off x="11151442" y="6249868"/>
            <a:ext cx="624640" cy="624640"/>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73" id="7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74" id="74"/>
          <p:cNvGrpSpPr/>
          <p:nvPr/>
        </p:nvGrpSpPr>
        <p:grpSpPr>
          <a:xfrm rot="0">
            <a:off x="13830455" y="6279854"/>
            <a:ext cx="624640" cy="624640"/>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7E0E1">
                      <a:alpha val="0"/>
                    </a:srgbClr>
                  </a:gs>
                  <a:gs pos="100000">
                    <a:srgbClr val="C6269E">
                      <a:alpha val="100000"/>
                    </a:srgbClr>
                  </a:gs>
                </a:gsLst>
                <a:lin ang="0"/>
              </a:gradFill>
              <a:prstDash val="solid"/>
              <a:miter/>
            </a:ln>
          </p:spPr>
        </p:sp>
        <p:sp>
          <p:nvSpPr>
            <p:cNvPr name="TextBox 76" id="7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47191" y="-1107704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4"/>
            <a:stretch>
              <a:fillRect l="0" t="0" r="0" b="0"/>
            </a:stretch>
          </a:blipFill>
        </p:spPr>
      </p:sp>
      <p:grpSp>
        <p:nvGrpSpPr>
          <p:cNvPr name="Group 4" id="4"/>
          <p:cNvGrpSpPr/>
          <p:nvPr/>
        </p:nvGrpSpPr>
        <p:grpSpPr>
          <a:xfrm rot="0">
            <a:off x="15361577" y="986553"/>
            <a:ext cx="667852" cy="66785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6" id="6"/>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4"/>
            <a:stretch>
              <a:fillRect l="0" t="0" r="0" b="0"/>
            </a:stretch>
          </a:blipFill>
        </p:spPr>
      </p:sp>
      <p:sp>
        <p:nvSpPr>
          <p:cNvPr name="TextBox 8" id="8"/>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9" id="9"/>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10" id="10"/>
          <p:cNvPicPr>
            <a:picLocks noChangeAspect="true"/>
          </p:cNvPicPr>
          <p:nvPr/>
        </p:nvPicPr>
        <p:blipFill>
          <a:blip r:embed="rId7"/>
          <a:stretch>
            <a:fillRect/>
          </a:stretch>
        </p:blipFill>
        <p:spPr>
          <a:xfrm rot="0">
            <a:off x="1579021" y="4693155"/>
            <a:ext cx="5798010" cy="4250534"/>
          </a:xfrm>
          <a:prstGeom prst="rect">
            <a:avLst/>
          </a:prstGeom>
        </p:spPr>
      </p:pic>
      <p:grpSp>
        <p:nvGrpSpPr>
          <p:cNvPr name="Group 11" id="11"/>
          <p:cNvGrpSpPr/>
          <p:nvPr/>
        </p:nvGrpSpPr>
        <p:grpSpPr>
          <a:xfrm rot="0">
            <a:off x="8966757" y="2568432"/>
            <a:ext cx="456104" cy="456104"/>
            <a:chOff x="0" y="0"/>
            <a:chExt cx="120126" cy="120126"/>
          </a:xfrm>
        </p:grpSpPr>
        <p:sp>
          <p:nvSpPr>
            <p:cNvPr name="Freeform 12" id="12"/>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3" id="13"/>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
        <p:nvSpPr>
          <p:cNvPr name="TextBox 14" id="14"/>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15" id="15"/>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6" id="16"/>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4</a:t>
            </a:r>
          </a:p>
        </p:txBody>
      </p:sp>
      <p:sp>
        <p:nvSpPr>
          <p:cNvPr name="TextBox 17" id="17"/>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18" id="18"/>
          <p:cNvSpPr txBox="true"/>
          <p:nvPr/>
        </p:nvSpPr>
        <p:spPr>
          <a:xfrm rot="0">
            <a:off x="2051607" y="2689234"/>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Market</a:t>
            </a:r>
          </a:p>
        </p:txBody>
      </p:sp>
      <p:sp>
        <p:nvSpPr>
          <p:cNvPr name="TextBox 19" id="19"/>
          <p:cNvSpPr txBox="true"/>
          <p:nvPr/>
        </p:nvSpPr>
        <p:spPr>
          <a:xfrm rot="0">
            <a:off x="2051607" y="3592708"/>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Overview</a:t>
            </a:r>
          </a:p>
        </p:txBody>
      </p:sp>
      <p:sp>
        <p:nvSpPr>
          <p:cNvPr name="TextBox 20" id="20"/>
          <p:cNvSpPr txBox="true"/>
          <p:nvPr/>
        </p:nvSpPr>
        <p:spPr>
          <a:xfrm rot="0">
            <a:off x="8966757" y="3664552"/>
            <a:ext cx="7477582"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21" id="21"/>
          <p:cNvSpPr txBox="true"/>
          <p:nvPr/>
        </p:nvSpPr>
        <p:spPr>
          <a:xfrm rot="0">
            <a:off x="9766857" y="2533812"/>
            <a:ext cx="2938691"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Brief Overview</a:t>
            </a:r>
          </a:p>
        </p:txBody>
      </p:sp>
      <p:sp>
        <p:nvSpPr>
          <p:cNvPr name="TextBox 22" id="22"/>
          <p:cNvSpPr txBox="true"/>
          <p:nvPr/>
        </p:nvSpPr>
        <p:spPr>
          <a:xfrm rot="0">
            <a:off x="8966757" y="6919686"/>
            <a:ext cx="7477582"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23" id="23"/>
          <p:cNvSpPr txBox="true"/>
          <p:nvPr/>
        </p:nvSpPr>
        <p:spPr>
          <a:xfrm rot="0">
            <a:off x="9766857" y="5788946"/>
            <a:ext cx="6262572"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Purpose of The Presentation</a:t>
            </a:r>
          </a:p>
        </p:txBody>
      </p:sp>
      <p:grpSp>
        <p:nvGrpSpPr>
          <p:cNvPr name="Group 24" id="24"/>
          <p:cNvGrpSpPr/>
          <p:nvPr/>
        </p:nvGrpSpPr>
        <p:grpSpPr>
          <a:xfrm rot="0">
            <a:off x="8966757" y="5855621"/>
            <a:ext cx="456104" cy="456104"/>
            <a:chOff x="0" y="0"/>
            <a:chExt cx="120126" cy="120126"/>
          </a:xfrm>
        </p:grpSpPr>
        <p:sp>
          <p:nvSpPr>
            <p:cNvPr name="Freeform 25" id="25"/>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6" id="26"/>
            <p:cNvSpPr txBox="true"/>
            <p:nvPr/>
          </p:nvSpPr>
          <p:spPr>
            <a:xfrm>
              <a:off x="0" y="28575"/>
              <a:ext cx="120126" cy="91551"/>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47191" y="-11077047"/>
            <a:ext cx="17956749" cy="18046984"/>
          </a:xfrm>
          <a:custGeom>
            <a:avLst/>
            <a:gdLst/>
            <a:ahLst/>
            <a:cxnLst/>
            <a:rect r="r" b="b" t="t" l="l"/>
            <a:pathLst>
              <a:path h="18046984" w="17956749">
                <a:moveTo>
                  <a:pt x="0" y="0"/>
                </a:moveTo>
                <a:lnTo>
                  <a:pt x="17956750" y="0"/>
                </a:lnTo>
                <a:lnTo>
                  <a:pt x="17956750" y="18046985"/>
                </a:lnTo>
                <a:lnTo>
                  <a:pt x="0" y="18046985"/>
                </a:lnTo>
                <a:lnTo>
                  <a:pt x="0" y="0"/>
                </a:lnTo>
                <a:close/>
              </a:path>
            </a:pathLst>
          </a:custGeom>
          <a:blipFill>
            <a:blip r:embed="rId4"/>
            <a:stretch>
              <a:fillRect l="0" t="0" r="0" b="0"/>
            </a:stretch>
          </a:blipFill>
        </p:spPr>
      </p:sp>
      <p:grpSp>
        <p:nvGrpSpPr>
          <p:cNvPr name="Group 4" id="4"/>
          <p:cNvGrpSpPr/>
          <p:nvPr/>
        </p:nvGrpSpPr>
        <p:grpSpPr>
          <a:xfrm rot="0">
            <a:off x="15361577" y="986553"/>
            <a:ext cx="667852" cy="66785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6" id="6"/>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Freeform 7" id="7"/>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4"/>
            <a:stretch>
              <a:fillRect l="0" t="0" r="0" b="0"/>
            </a:stretch>
          </a:blipFill>
        </p:spPr>
      </p:sp>
      <p:sp>
        <p:nvSpPr>
          <p:cNvPr name="TextBox 8" id="8"/>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9" id="9"/>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a:grpSpLocks noChangeAspect="true"/>
          </p:cNvGrpSpPr>
          <p:nvPr/>
        </p:nvGrpSpPr>
        <p:grpSpPr>
          <a:xfrm rot="0">
            <a:off x="1664203" y="2137826"/>
            <a:ext cx="6322695" cy="6322695"/>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C6269E">
                    <a:alpha val="100000"/>
                  </a:srgbClr>
                </a:gs>
                <a:gs pos="100000">
                  <a:srgbClr val="7A126A">
                    <a:alpha val="100000"/>
                  </a:srgbClr>
                </a:gs>
              </a:gsLst>
              <a:lin ang="0"/>
            </a:gra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5134" t="0" r="-25134" b="0"/>
              </a:stretch>
            </a:blipFill>
          </p:spPr>
        </p:sp>
      </p:grpSp>
      <p:sp>
        <p:nvSpPr>
          <p:cNvPr name="TextBox 14" id="14"/>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15" id="15"/>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6" id="16"/>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5</a:t>
            </a:r>
          </a:p>
        </p:txBody>
      </p:sp>
      <p:sp>
        <p:nvSpPr>
          <p:cNvPr name="TextBox 17" id="17"/>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18" id="18"/>
          <p:cNvSpPr txBox="true"/>
          <p:nvPr/>
        </p:nvSpPr>
        <p:spPr>
          <a:xfrm rot="0">
            <a:off x="8847191" y="2689234"/>
            <a:ext cx="495942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Market</a:t>
            </a:r>
          </a:p>
        </p:txBody>
      </p:sp>
      <p:sp>
        <p:nvSpPr>
          <p:cNvPr name="TextBox 19" id="19"/>
          <p:cNvSpPr txBox="true"/>
          <p:nvPr/>
        </p:nvSpPr>
        <p:spPr>
          <a:xfrm rot="0">
            <a:off x="8847191" y="3592708"/>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Research</a:t>
            </a:r>
          </a:p>
        </p:txBody>
      </p:sp>
      <p:sp>
        <p:nvSpPr>
          <p:cNvPr name="TextBox 20" id="20"/>
          <p:cNvSpPr txBox="true"/>
          <p:nvPr/>
        </p:nvSpPr>
        <p:spPr>
          <a:xfrm rot="0">
            <a:off x="8847191" y="4737746"/>
            <a:ext cx="6848312" cy="2603667"/>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Freeform 4" id="4"/>
          <p:cNvSpPr/>
          <p:nvPr/>
        </p:nvSpPr>
        <p:spPr>
          <a:xfrm flipH="false" flipV="false" rot="0">
            <a:off x="11649733" y="-97244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4"/>
            <a:stretch>
              <a:fillRect l="0" t="0" r="0" b="0"/>
            </a:stretch>
          </a:blipFill>
        </p:spPr>
      </p:sp>
      <p:grpSp>
        <p:nvGrpSpPr>
          <p:cNvPr name="Group 5" id="5"/>
          <p:cNvGrpSpPr/>
          <p:nvPr/>
        </p:nvGrpSpPr>
        <p:grpSpPr>
          <a:xfrm rot="0">
            <a:off x="15361577" y="986553"/>
            <a:ext cx="667852" cy="6678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7" id="7"/>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8" id="8"/>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grpSp>
        <p:nvGrpSpPr>
          <p:cNvPr name="Group 9" id="9"/>
          <p:cNvGrpSpPr/>
          <p:nvPr/>
        </p:nvGrpSpPr>
        <p:grpSpPr>
          <a:xfrm rot="2087854">
            <a:off x="3677749" y="3604817"/>
            <a:ext cx="4676696" cy="467669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11" id="11"/>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
        <p:nvSpPr>
          <p:cNvPr name="Freeform 12" id="12"/>
          <p:cNvSpPr/>
          <p:nvPr/>
        </p:nvSpPr>
        <p:spPr>
          <a:xfrm flipH="false" flipV="false" rot="0">
            <a:off x="-12769799" y="360481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4"/>
            <a:stretch>
              <a:fillRect l="0" t="0" r="0" b="0"/>
            </a:stretch>
          </a:blipFill>
        </p:spPr>
      </p:sp>
      <p:sp>
        <p:nvSpPr>
          <p:cNvPr name="TextBox 13" id="13"/>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6</a:t>
            </a:r>
          </a:p>
        </p:txBody>
      </p:sp>
      <p:sp>
        <p:nvSpPr>
          <p:cNvPr name="TextBox 14" id="14"/>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15" id="15"/>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6" id="16"/>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5507462" y="2235813"/>
            <a:ext cx="3576134"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Target </a:t>
            </a:r>
          </a:p>
        </p:txBody>
      </p:sp>
      <p:sp>
        <p:nvSpPr>
          <p:cNvPr name="TextBox 18" id="18"/>
          <p:cNvSpPr txBox="true"/>
          <p:nvPr/>
        </p:nvSpPr>
        <p:spPr>
          <a:xfrm rot="0">
            <a:off x="8949248" y="2235813"/>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Audience</a:t>
            </a:r>
          </a:p>
        </p:txBody>
      </p:sp>
      <p:sp>
        <p:nvSpPr>
          <p:cNvPr name="TextBox 19" id="19"/>
          <p:cNvSpPr txBox="true"/>
          <p:nvPr/>
        </p:nvSpPr>
        <p:spPr>
          <a:xfrm rot="0">
            <a:off x="4672310" y="4677945"/>
            <a:ext cx="2808603"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Heavy"/>
                <a:ea typeface="Raleway Heavy"/>
                <a:cs typeface="Raleway Heavy"/>
                <a:sym typeface="Raleway Heavy"/>
              </a:rPr>
              <a:t>Demographic </a:t>
            </a:r>
          </a:p>
        </p:txBody>
      </p:sp>
      <p:sp>
        <p:nvSpPr>
          <p:cNvPr name="TextBox 20" id="20"/>
          <p:cNvSpPr txBox="true"/>
          <p:nvPr/>
        </p:nvSpPr>
        <p:spPr>
          <a:xfrm rot="0">
            <a:off x="5288865" y="5076575"/>
            <a:ext cx="1454463"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C6269E"/>
                </a:solidFill>
                <a:latin typeface="Raleway Bold"/>
                <a:ea typeface="Raleway Bold"/>
                <a:cs typeface="Raleway Bold"/>
                <a:sym typeface="Raleway Bold"/>
              </a:rPr>
              <a:t>Profile</a:t>
            </a:r>
          </a:p>
        </p:txBody>
      </p:sp>
      <p:sp>
        <p:nvSpPr>
          <p:cNvPr name="TextBox 21" id="21"/>
          <p:cNvSpPr txBox="true"/>
          <p:nvPr/>
        </p:nvSpPr>
        <p:spPr>
          <a:xfrm rot="0">
            <a:off x="4500918" y="5614437"/>
            <a:ext cx="3151388" cy="1641449"/>
          </a:xfrm>
          <a:prstGeom prst="rect">
            <a:avLst/>
          </a:prstGeom>
        </p:spPr>
        <p:txBody>
          <a:bodyPr anchor="t" rtlCol="false" tIns="0" lIns="0" bIns="0" rIns="0">
            <a:spAutoFit/>
          </a:bodyPr>
          <a:lstStyle/>
          <a:p>
            <a:pPr algn="ctr">
              <a:lnSpc>
                <a:spcPts val="2620"/>
              </a:lnSpc>
            </a:pPr>
            <a:r>
              <a:rPr lang="en-US" sz="1872">
                <a:solidFill>
                  <a:srgbClr val="FFFFFA"/>
                </a:solidFill>
                <a:latin typeface="Raleway"/>
                <a:ea typeface="Raleway"/>
                <a:cs typeface="Raleway"/>
                <a:sym typeface="Raleway"/>
              </a:rPr>
              <a:t>Lorem ipsum dolor sit amet, consectetur adipiscing elit, sed do eiusmod tempor incididunt ut labore et dolore magna aliqua. </a:t>
            </a:r>
          </a:p>
        </p:txBody>
      </p:sp>
      <p:sp>
        <p:nvSpPr>
          <p:cNvPr name="TextBox 22" id="22"/>
          <p:cNvSpPr txBox="true"/>
          <p:nvPr/>
        </p:nvSpPr>
        <p:spPr>
          <a:xfrm rot="0">
            <a:off x="10526051" y="4677945"/>
            <a:ext cx="3211644"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FFFFFF"/>
                </a:solidFill>
                <a:latin typeface="Raleway Heavy"/>
                <a:ea typeface="Raleway Heavy"/>
                <a:cs typeface="Raleway Heavy"/>
                <a:sym typeface="Raleway Heavy"/>
              </a:rPr>
              <a:t>Psychographic</a:t>
            </a:r>
          </a:p>
        </p:txBody>
      </p:sp>
      <p:sp>
        <p:nvSpPr>
          <p:cNvPr name="TextBox 23" id="23"/>
          <p:cNvSpPr txBox="true"/>
          <p:nvPr/>
        </p:nvSpPr>
        <p:spPr>
          <a:xfrm rot="0">
            <a:off x="11376677" y="5076575"/>
            <a:ext cx="1454463" cy="424172"/>
          </a:xfrm>
          <a:prstGeom prst="rect">
            <a:avLst/>
          </a:prstGeom>
        </p:spPr>
        <p:txBody>
          <a:bodyPr anchor="t" rtlCol="false" tIns="0" lIns="0" bIns="0" rIns="0">
            <a:spAutoFit/>
          </a:bodyPr>
          <a:lstStyle/>
          <a:p>
            <a:pPr algn="ctr">
              <a:lnSpc>
                <a:spcPts val="3184"/>
              </a:lnSpc>
              <a:spcBef>
                <a:spcPct val="0"/>
              </a:spcBef>
            </a:pPr>
            <a:r>
              <a:rPr lang="en-US" b="true" sz="3062">
                <a:solidFill>
                  <a:srgbClr val="C6269E"/>
                </a:solidFill>
                <a:latin typeface="Raleway Bold"/>
                <a:ea typeface="Raleway Bold"/>
                <a:cs typeface="Raleway Bold"/>
                <a:sym typeface="Raleway Bold"/>
              </a:rPr>
              <a:t>Profile</a:t>
            </a:r>
          </a:p>
        </p:txBody>
      </p:sp>
      <p:sp>
        <p:nvSpPr>
          <p:cNvPr name="TextBox 24" id="24"/>
          <p:cNvSpPr txBox="true"/>
          <p:nvPr/>
        </p:nvSpPr>
        <p:spPr>
          <a:xfrm rot="0">
            <a:off x="10526051" y="5614437"/>
            <a:ext cx="3151388" cy="1641449"/>
          </a:xfrm>
          <a:prstGeom prst="rect">
            <a:avLst/>
          </a:prstGeom>
        </p:spPr>
        <p:txBody>
          <a:bodyPr anchor="t" rtlCol="false" tIns="0" lIns="0" bIns="0" rIns="0">
            <a:spAutoFit/>
          </a:bodyPr>
          <a:lstStyle/>
          <a:p>
            <a:pPr algn="ctr">
              <a:lnSpc>
                <a:spcPts val="2620"/>
              </a:lnSpc>
            </a:pPr>
            <a:r>
              <a:rPr lang="en-US" sz="1872">
                <a:solidFill>
                  <a:srgbClr val="FFFFFA"/>
                </a:solidFill>
                <a:latin typeface="Raleway"/>
                <a:ea typeface="Raleway"/>
                <a:cs typeface="Raleway"/>
                <a:sym typeface="Raleway"/>
              </a:rPr>
              <a:t>Lorem ipsum dolor sit amet, consectetur adipiscing elit, sed do eiusmod tempor incididunt ut labore et dolore magna aliqua. </a:t>
            </a:r>
          </a:p>
        </p:txBody>
      </p:sp>
      <p:sp>
        <p:nvSpPr>
          <p:cNvPr name="AutoShape 25" id="25"/>
          <p:cNvSpPr/>
          <p:nvPr/>
        </p:nvSpPr>
        <p:spPr>
          <a:xfrm>
            <a:off x="8400115" y="5955623"/>
            <a:ext cx="1309811" cy="0"/>
          </a:xfrm>
          <a:prstGeom prst="line">
            <a:avLst/>
          </a:prstGeom>
          <a:ln cap="flat" w="38100">
            <a:solidFill>
              <a:srgbClr val="FFFFFF"/>
            </a:solidFill>
            <a:prstDash val="solid"/>
            <a:headEnd type="oval" len="lg" w="lg"/>
            <a:tailEnd type="oval" len="lg" w="lg"/>
          </a:ln>
        </p:spPr>
      </p:sp>
      <p:grpSp>
        <p:nvGrpSpPr>
          <p:cNvPr name="Group 26" id="26"/>
          <p:cNvGrpSpPr/>
          <p:nvPr/>
        </p:nvGrpSpPr>
        <p:grpSpPr>
          <a:xfrm rot="-3870084">
            <a:off x="9716133" y="3748236"/>
            <a:ext cx="4676696" cy="467669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28" id="2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Freeform 4" id="4"/>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361577" y="986553"/>
            <a:ext cx="667852" cy="6678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7" id="7"/>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8" id="8"/>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9" id="9"/>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a:grpSpLocks noChangeAspect="true"/>
          </p:cNvGrpSpPr>
          <p:nvPr/>
        </p:nvGrpSpPr>
        <p:grpSpPr>
          <a:xfrm rot="0">
            <a:off x="14241101" y="2704951"/>
            <a:ext cx="2908805" cy="5755570"/>
            <a:chOff x="0" y="0"/>
            <a:chExt cx="2620010" cy="5184140"/>
          </a:xfrm>
        </p:grpSpPr>
        <p:sp>
          <p:nvSpPr>
            <p:cNvPr name="Freeform 11" id="11"/>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2" id="12"/>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12324" t="0" r="-112324" b="0"/>
              </a:stretch>
            </a:blipFill>
          </p:spPr>
        </p:sp>
        <p:sp>
          <p:nvSpPr>
            <p:cNvPr name="Freeform 13" id="13"/>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4" id="14"/>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5" id="15"/>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16" id="16"/>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17" id="17"/>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18" id="18"/>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19" id="19"/>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0" id="20"/>
          <p:cNvSpPr/>
          <p:nvPr/>
        </p:nvSpPr>
        <p:spPr>
          <a:xfrm flipH="false" flipV="false" rot="0">
            <a:off x="2706803" y="5514494"/>
            <a:ext cx="2920938" cy="2036567"/>
          </a:xfrm>
          <a:custGeom>
            <a:avLst/>
            <a:gdLst/>
            <a:ahLst/>
            <a:cxnLst/>
            <a:rect r="r" b="b" t="t" l="l"/>
            <a:pathLst>
              <a:path h="2036567" w="2920938">
                <a:moveTo>
                  <a:pt x="0" y="0"/>
                </a:moveTo>
                <a:lnTo>
                  <a:pt x="2920938" y="0"/>
                </a:lnTo>
                <a:lnTo>
                  <a:pt x="2920938" y="2036566"/>
                </a:lnTo>
                <a:lnTo>
                  <a:pt x="0" y="20365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7</a:t>
            </a:r>
          </a:p>
        </p:txBody>
      </p:sp>
      <p:sp>
        <p:nvSpPr>
          <p:cNvPr name="TextBox 22" id="22"/>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23" id="23"/>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24" id="24"/>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25" id="25"/>
          <p:cNvSpPr txBox="true"/>
          <p:nvPr/>
        </p:nvSpPr>
        <p:spPr>
          <a:xfrm rot="0">
            <a:off x="2051607" y="2961692"/>
            <a:ext cx="5816677"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Marketing</a:t>
            </a:r>
          </a:p>
        </p:txBody>
      </p:sp>
      <p:sp>
        <p:nvSpPr>
          <p:cNvPr name="TextBox 26" id="26"/>
          <p:cNvSpPr txBox="true"/>
          <p:nvPr/>
        </p:nvSpPr>
        <p:spPr>
          <a:xfrm rot="0">
            <a:off x="2051607" y="3865166"/>
            <a:ext cx="48422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Objectives</a:t>
            </a:r>
          </a:p>
        </p:txBody>
      </p:sp>
      <p:sp>
        <p:nvSpPr>
          <p:cNvPr name="TextBox 27" id="27"/>
          <p:cNvSpPr txBox="true"/>
          <p:nvPr/>
        </p:nvSpPr>
        <p:spPr>
          <a:xfrm rot="0">
            <a:off x="8933297" y="2819163"/>
            <a:ext cx="3131286"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Increase Brand Awareness</a:t>
            </a:r>
          </a:p>
        </p:txBody>
      </p:sp>
      <p:sp>
        <p:nvSpPr>
          <p:cNvPr name="TextBox 28" id="28"/>
          <p:cNvSpPr txBox="true"/>
          <p:nvPr/>
        </p:nvSpPr>
        <p:spPr>
          <a:xfrm rot="0">
            <a:off x="8933297" y="6232717"/>
            <a:ext cx="6262572" cy="4907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Drive Sales Growth</a:t>
            </a:r>
          </a:p>
        </p:txBody>
      </p:sp>
      <p:sp>
        <p:nvSpPr>
          <p:cNvPr name="TextBox 29" id="29"/>
          <p:cNvSpPr txBox="true"/>
          <p:nvPr/>
        </p:nvSpPr>
        <p:spPr>
          <a:xfrm rot="0">
            <a:off x="8983017" y="4124437"/>
            <a:ext cx="4467682"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  </a:t>
            </a:r>
          </a:p>
        </p:txBody>
      </p:sp>
      <p:sp>
        <p:nvSpPr>
          <p:cNvPr name="TextBox 30" id="30"/>
          <p:cNvSpPr txBox="true"/>
          <p:nvPr/>
        </p:nvSpPr>
        <p:spPr>
          <a:xfrm rot="0">
            <a:off x="8983017" y="6971278"/>
            <a:ext cx="4467682"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  </a:t>
            </a:r>
          </a:p>
        </p:txBody>
      </p:sp>
      <p:grpSp>
        <p:nvGrpSpPr>
          <p:cNvPr name="Group 31" id="31"/>
          <p:cNvGrpSpPr/>
          <p:nvPr/>
        </p:nvGrpSpPr>
        <p:grpSpPr>
          <a:xfrm rot="2087854">
            <a:off x="7988867" y="2977500"/>
            <a:ext cx="615450" cy="61545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33" id="33"/>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grpSp>
        <p:nvGrpSpPr>
          <p:cNvPr name="Group 34" id="34"/>
          <p:cNvGrpSpPr/>
          <p:nvPr/>
        </p:nvGrpSpPr>
        <p:grpSpPr>
          <a:xfrm rot="2087854">
            <a:off x="7988867" y="6203692"/>
            <a:ext cx="615450" cy="61545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F5DFF0">
                      <a:alpha val="3500"/>
                    </a:srgbClr>
                  </a:gs>
                  <a:gs pos="100000">
                    <a:srgbClr val="C6269E">
                      <a:alpha val="100000"/>
                    </a:srgbClr>
                  </a:gs>
                </a:gsLst>
                <a:lin ang="0"/>
              </a:gradFill>
              <a:prstDash val="solid"/>
              <a:miter/>
            </a:ln>
          </p:spPr>
        </p:sp>
        <p:sp>
          <p:nvSpPr>
            <p:cNvPr name="TextBox 36" id="36"/>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5426888"/>
            <a:ext cx="17956749" cy="18046984"/>
          </a:xfrm>
          <a:custGeom>
            <a:avLst/>
            <a:gdLst/>
            <a:ahLst/>
            <a:cxnLst/>
            <a:rect r="r" b="b" t="t" l="l"/>
            <a:pathLst>
              <a:path h="18046984" w="17956749">
                <a:moveTo>
                  <a:pt x="0" y="0"/>
                </a:moveTo>
                <a:lnTo>
                  <a:pt x="17956749" y="0"/>
                </a:lnTo>
                <a:lnTo>
                  <a:pt x="17956749" y="18046984"/>
                </a:lnTo>
                <a:lnTo>
                  <a:pt x="0" y="18046984"/>
                </a:lnTo>
                <a:lnTo>
                  <a:pt x="0" y="0"/>
                </a:lnTo>
                <a:close/>
              </a:path>
            </a:pathLst>
          </a:custGeom>
          <a:blipFill>
            <a:blip r:embed="rId2"/>
            <a:stretch>
              <a:fillRect l="0" t="0" r="0" b="0"/>
            </a:stretch>
          </a:blipFill>
        </p:spPr>
      </p:sp>
      <p:sp>
        <p:nvSpPr>
          <p:cNvPr name="TextBox 4" id="4"/>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8</a:t>
            </a:r>
          </a:p>
        </p:txBody>
      </p:sp>
      <p:sp>
        <p:nvSpPr>
          <p:cNvPr name="Freeform 5" id="5"/>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grpSp>
        <p:nvGrpSpPr>
          <p:cNvPr name="Group 7" id="7"/>
          <p:cNvGrpSpPr/>
          <p:nvPr/>
        </p:nvGrpSpPr>
        <p:grpSpPr>
          <a:xfrm rot="0">
            <a:off x="15361577" y="986553"/>
            <a:ext cx="667852" cy="6678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9" id="9"/>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10" id="10"/>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1" id="11"/>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12" id="12"/>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14" id="14"/>
          <p:cNvSpPr txBox="true"/>
          <p:nvPr/>
        </p:nvSpPr>
        <p:spPr>
          <a:xfrm rot="0">
            <a:off x="2179691" y="4092205"/>
            <a:ext cx="53756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Marketing </a:t>
            </a:r>
          </a:p>
        </p:txBody>
      </p:sp>
      <p:sp>
        <p:nvSpPr>
          <p:cNvPr name="TextBox 15" id="15"/>
          <p:cNvSpPr txBox="true"/>
          <p:nvPr/>
        </p:nvSpPr>
        <p:spPr>
          <a:xfrm rot="0">
            <a:off x="2179691" y="4995679"/>
            <a:ext cx="537565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Strategies</a:t>
            </a:r>
          </a:p>
        </p:txBody>
      </p:sp>
      <p:grpSp>
        <p:nvGrpSpPr>
          <p:cNvPr name="Group 16" id="16"/>
          <p:cNvGrpSpPr/>
          <p:nvPr/>
        </p:nvGrpSpPr>
        <p:grpSpPr>
          <a:xfrm rot="0">
            <a:off x="8185707" y="2517994"/>
            <a:ext cx="456104" cy="456104"/>
            <a:chOff x="0" y="0"/>
            <a:chExt cx="120126" cy="120126"/>
          </a:xfrm>
        </p:grpSpPr>
        <p:sp>
          <p:nvSpPr>
            <p:cNvPr name="Freeform 17" id="17"/>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18" id="18"/>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19" id="19"/>
          <p:cNvSpPr txBox="true"/>
          <p:nvPr/>
        </p:nvSpPr>
        <p:spPr>
          <a:xfrm rot="0">
            <a:off x="8985807" y="2467346"/>
            <a:ext cx="293869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Product Differentiation</a:t>
            </a:r>
          </a:p>
        </p:txBody>
      </p:sp>
      <p:grpSp>
        <p:nvGrpSpPr>
          <p:cNvPr name="Group 20" id="20"/>
          <p:cNvGrpSpPr/>
          <p:nvPr/>
        </p:nvGrpSpPr>
        <p:grpSpPr>
          <a:xfrm rot="0">
            <a:off x="12910107" y="2517994"/>
            <a:ext cx="456104" cy="456104"/>
            <a:chOff x="0" y="0"/>
            <a:chExt cx="120126" cy="120126"/>
          </a:xfrm>
        </p:grpSpPr>
        <p:sp>
          <p:nvSpPr>
            <p:cNvPr name="Freeform 21" id="21"/>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2" id="22"/>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23" id="23"/>
          <p:cNvSpPr txBox="true"/>
          <p:nvPr/>
        </p:nvSpPr>
        <p:spPr>
          <a:xfrm rot="0">
            <a:off x="13710207" y="2467346"/>
            <a:ext cx="293869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Market Penetration</a:t>
            </a:r>
          </a:p>
        </p:txBody>
      </p:sp>
      <p:grpSp>
        <p:nvGrpSpPr>
          <p:cNvPr name="Group 24" id="24"/>
          <p:cNvGrpSpPr/>
          <p:nvPr/>
        </p:nvGrpSpPr>
        <p:grpSpPr>
          <a:xfrm rot="0">
            <a:off x="8185707" y="5711007"/>
            <a:ext cx="456104" cy="456104"/>
            <a:chOff x="0" y="0"/>
            <a:chExt cx="120126" cy="120126"/>
          </a:xfrm>
        </p:grpSpPr>
        <p:sp>
          <p:nvSpPr>
            <p:cNvPr name="Freeform 25" id="25"/>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26" id="26"/>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27" id="27"/>
          <p:cNvSpPr txBox="true"/>
          <p:nvPr/>
        </p:nvSpPr>
        <p:spPr>
          <a:xfrm rot="0">
            <a:off x="8985807" y="5660360"/>
            <a:ext cx="293869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Branding Initiatives</a:t>
            </a:r>
          </a:p>
        </p:txBody>
      </p:sp>
      <p:grpSp>
        <p:nvGrpSpPr>
          <p:cNvPr name="Group 28" id="28"/>
          <p:cNvGrpSpPr/>
          <p:nvPr/>
        </p:nvGrpSpPr>
        <p:grpSpPr>
          <a:xfrm rot="0">
            <a:off x="12910107" y="5694980"/>
            <a:ext cx="456104" cy="456104"/>
            <a:chOff x="0" y="0"/>
            <a:chExt cx="120126" cy="120126"/>
          </a:xfrm>
        </p:grpSpPr>
        <p:sp>
          <p:nvSpPr>
            <p:cNvPr name="Freeform 29" id="29"/>
            <p:cNvSpPr/>
            <p:nvPr/>
          </p:nvSpPr>
          <p:spPr>
            <a:xfrm flipH="false" flipV="false" rot="0">
              <a:off x="0" y="0"/>
              <a:ext cx="120126" cy="120126"/>
            </a:xfrm>
            <a:custGeom>
              <a:avLst/>
              <a:gdLst/>
              <a:ahLst/>
              <a:cxnLst/>
              <a:rect r="r" b="b" t="t" l="l"/>
              <a:pathLst>
                <a:path h="120126" w="120126">
                  <a:moveTo>
                    <a:pt x="0" y="0"/>
                  </a:moveTo>
                  <a:lnTo>
                    <a:pt x="120126" y="0"/>
                  </a:lnTo>
                  <a:lnTo>
                    <a:pt x="120126" y="120126"/>
                  </a:lnTo>
                  <a:lnTo>
                    <a:pt x="0" y="120126"/>
                  </a:lnTo>
                  <a:close/>
                </a:path>
              </a:pathLst>
            </a:custGeom>
            <a:gradFill rotWithShape="true">
              <a:gsLst>
                <a:gs pos="0">
                  <a:srgbClr val="C6269E">
                    <a:alpha val="100000"/>
                  </a:srgbClr>
                </a:gs>
                <a:gs pos="100000">
                  <a:srgbClr val="7A126A">
                    <a:alpha val="100000"/>
                  </a:srgbClr>
                </a:gs>
              </a:gsLst>
              <a:lin ang="0"/>
            </a:gradFill>
          </p:spPr>
        </p:sp>
        <p:sp>
          <p:nvSpPr>
            <p:cNvPr name="TextBox 30" id="30"/>
            <p:cNvSpPr txBox="true"/>
            <p:nvPr/>
          </p:nvSpPr>
          <p:spPr>
            <a:xfrm>
              <a:off x="0" y="28575"/>
              <a:ext cx="120126" cy="91551"/>
            </a:xfrm>
            <a:prstGeom prst="rect">
              <a:avLst/>
            </a:prstGeom>
          </p:spPr>
          <p:txBody>
            <a:bodyPr anchor="ctr" rtlCol="false" tIns="50800" lIns="50800" bIns="50800" rIns="50800"/>
            <a:lstStyle/>
            <a:p>
              <a:pPr algn="ctr">
                <a:lnSpc>
                  <a:spcPts val="2661"/>
                </a:lnSpc>
              </a:pPr>
            </a:p>
          </p:txBody>
        </p:sp>
      </p:grpSp>
      <p:sp>
        <p:nvSpPr>
          <p:cNvPr name="TextBox 31" id="31"/>
          <p:cNvSpPr txBox="true"/>
          <p:nvPr/>
        </p:nvSpPr>
        <p:spPr>
          <a:xfrm rot="0">
            <a:off x="13710207" y="5644332"/>
            <a:ext cx="2938691" cy="986025"/>
          </a:xfrm>
          <a:prstGeom prst="rect">
            <a:avLst/>
          </a:prstGeom>
        </p:spPr>
        <p:txBody>
          <a:bodyPr anchor="t" rtlCol="false" tIns="0" lIns="0" bIns="0" rIns="0">
            <a:spAutoFit/>
          </a:bodyPr>
          <a:lstStyle/>
          <a:p>
            <a:pPr algn="l">
              <a:lnSpc>
                <a:spcPts val="3927"/>
              </a:lnSpc>
            </a:pPr>
            <a:r>
              <a:rPr lang="en-US" sz="2805" b="true">
                <a:solidFill>
                  <a:srgbClr val="FFFFFA"/>
                </a:solidFill>
                <a:latin typeface="Raleway Bold"/>
                <a:ea typeface="Raleway Bold"/>
                <a:cs typeface="Raleway Bold"/>
                <a:sym typeface="Raleway Bold"/>
              </a:rPr>
              <a:t>Customer Engagement</a:t>
            </a:r>
          </a:p>
        </p:txBody>
      </p:sp>
      <p:sp>
        <p:nvSpPr>
          <p:cNvPr name="TextBox 32" id="32"/>
          <p:cNvSpPr txBox="true"/>
          <p:nvPr/>
        </p:nvSpPr>
        <p:spPr>
          <a:xfrm rot="0">
            <a:off x="8983017" y="3597114"/>
            <a:ext cx="3496132"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a:t>
            </a:r>
          </a:p>
        </p:txBody>
      </p:sp>
      <p:sp>
        <p:nvSpPr>
          <p:cNvPr name="TextBox 33" id="33"/>
          <p:cNvSpPr txBox="true"/>
          <p:nvPr/>
        </p:nvSpPr>
        <p:spPr>
          <a:xfrm rot="0">
            <a:off x="13710207" y="3597114"/>
            <a:ext cx="3496132"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a:t>
            </a:r>
          </a:p>
        </p:txBody>
      </p:sp>
      <p:sp>
        <p:nvSpPr>
          <p:cNvPr name="TextBox 34" id="34"/>
          <p:cNvSpPr txBox="true"/>
          <p:nvPr/>
        </p:nvSpPr>
        <p:spPr>
          <a:xfrm rot="0">
            <a:off x="8985807" y="6911814"/>
            <a:ext cx="3496132"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a:t>
            </a:r>
          </a:p>
        </p:txBody>
      </p:sp>
      <p:sp>
        <p:nvSpPr>
          <p:cNvPr name="TextBox 35" id="35"/>
          <p:cNvSpPr txBox="true"/>
          <p:nvPr/>
        </p:nvSpPr>
        <p:spPr>
          <a:xfrm rot="0">
            <a:off x="13710706" y="6875277"/>
            <a:ext cx="3496132" cy="148924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a:t>
            </a:r>
          </a:p>
        </p:txBody>
      </p:sp>
      <p:grpSp>
        <p:nvGrpSpPr>
          <p:cNvPr name="Group 36" id="36"/>
          <p:cNvGrpSpPr/>
          <p:nvPr/>
        </p:nvGrpSpPr>
        <p:grpSpPr>
          <a:xfrm rot="2087854">
            <a:off x="-2404070" y="2678097"/>
            <a:ext cx="4186641" cy="4186641"/>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90575" cap="sq">
              <a:gradFill>
                <a:gsLst>
                  <a:gs pos="0">
                    <a:srgbClr val="F5DFF0">
                      <a:alpha val="29500"/>
                    </a:srgbClr>
                  </a:gs>
                  <a:gs pos="100000">
                    <a:srgbClr val="C6269E">
                      <a:alpha val="100000"/>
                    </a:srgbClr>
                  </a:gs>
                </a:gsLst>
                <a:lin ang="0"/>
              </a:gradFill>
              <a:prstDash val="solid"/>
              <a:miter/>
            </a:ln>
          </p:spPr>
        </p:sp>
        <p:sp>
          <p:nvSpPr>
            <p:cNvPr name="TextBox 38" id="38"/>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525283" y="-12620097"/>
            <a:ext cx="17956749" cy="18046984"/>
          </a:xfrm>
          <a:custGeom>
            <a:avLst/>
            <a:gdLst/>
            <a:ahLst/>
            <a:cxnLst/>
            <a:rect r="r" b="b" t="t" l="l"/>
            <a:pathLst>
              <a:path h="18046984" w="17956749">
                <a:moveTo>
                  <a:pt x="0" y="0"/>
                </a:moveTo>
                <a:lnTo>
                  <a:pt x="17956749" y="0"/>
                </a:lnTo>
                <a:lnTo>
                  <a:pt x="17956749" y="18046985"/>
                </a:lnTo>
                <a:lnTo>
                  <a:pt x="0" y="18046985"/>
                </a:lnTo>
                <a:lnTo>
                  <a:pt x="0" y="0"/>
                </a:lnTo>
                <a:close/>
              </a:path>
            </a:pathLst>
          </a:custGeom>
          <a:blipFill>
            <a:blip r:embed="rId2"/>
            <a:stretch>
              <a:fillRect l="0" t="0" r="0" b="0"/>
            </a:stretch>
          </a:blipFill>
        </p:spPr>
      </p:sp>
      <p:sp>
        <p:nvSpPr>
          <p:cNvPr name="Freeform 3" id="3"/>
          <p:cNvSpPr/>
          <p:nvPr/>
        </p:nvSpPr>
        <p:spPr>
          <a:xfrm flipH="false" flipV="false" rot="0">
            <a:off x="-8140649" y="7241479"/>
            <a:ext cx="17956749" cy="16232393"/>
          </a:xfrm>
          <a:custGeom>
            <a:avLst/>
            <a:gdLst/>
            <a:ahLst/>
            <a:cxnLst/>
            <a:rect r="r" b="b" t="t" l="l"/>
            <a:pathLst>
              <a:path h="16232393" w="17956749">
                <a:moveTo>
                  <a:pt x="0" y="0"/>
                </a:moveTo>
                <a:lnTo>
                  <a:pt x="17956749" y="0"/>
                </a:lnTo>
                <a:lnTo>
                  <a:pt x="17956749" y="16232393"/>
                </a:lnTo>
                <a:lnTo>
                  <a:pt x="0" y="16232393"/>
                </a:lnTo>
                <a:lnTo>
                  <a:pt x="0" y="0"/>
                </a:lnTo>
                <a:close/>
              </a:path>
            </a:pathLst>
          </a:custGeom>
          <a:blipFill>
            <a:blip r:embed="rId2"/>
            <a:stretch>
              <a:fillRect l="0" t="-11178" r="0" b="0"/>
            </a:stretch>
          </a:blipFill>
        </p:spPr>
      </p:sp>
      <p:sp>
        <p:nvSpPr>
          <p:cNvPr name="Freeform 4" id="4"/>
          <p:cNvSpPr/>
          <p:nvPr/>
        </p:nvSpPr>
        <p:spPr>
          <a:xfrm flipH="false" flipV="false" rot="0">
            <a:off x="2051607" y="1061398"/>
            <a:ext cx="551236" cy="518162"/>
          </a:xfrm>
          <a:custGeom>
            <a:avLst/>
            <a:gdLst/>
            <a:ahLst/>
            <a:cxnLst/>
            <a:rect r="r" b="b" t="t" l="l"/>
            <a:pathLst>
              <a:path h="518162" w="551236">
                <a:moveTo>
                  <a:pt x="0" y="0"/>
                </a:moveTo>
                <a:lnTo>
                  <a:pt x="551236" y="0"/>
                </a:lnTo>
                <a:lnTo>
                  <a:pt x="551236" y="518162"/>
                </a:lnTo>
                <a:lnTo>
                  <a:pt x="0" y="518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361577" y="986553"/>
            <a:ext cx="667852" cy="6678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2F1EB"/>
            </a:solidFill>
          </p:spPr>
        </p:sp>
        <p:sp>
          <p:nvSpPr>
            <p:cNvPr name="TextBox 7" id="7"/>
            <p:cNvSpPr txBox="true"/>
            <p:nvPr/>
          </p:nvSpPr>
          <p:spPr>
            <a:xfrm>
              <a:off x="127000" y="155575"/>
              <a:ext cx="558800" cy="530225"/>
            </a:xfrm>
            <a:prstGeom prst="rect">
              <a:avLst/>
            </a:prstGeom>
          </p:spPr>
          <p:txBody>
            <a:bodyPr anchor="ctr" rtlCol="false" tIns="50800" lIns="50800" bIns="50800" rIns="50800"/>
            <a:lstStyle/>
            <a:p>
              <a:pPr algn="ctr">
                <a:lnSpc>
                  <a:spcPts val="2661"/>
                </a:lnSpc>
              </a:pPr>
            </a:p>
          </p:txBody>
        </p:sp>
      </p:grpSp>
      <p:sp>
        <p:nvSpPr>
          <p:cNvPr name="TextBox 8" id="8"/>
          <p:cNvSpPr txBox="true"/>
          <p:nvPr/>
        </p:nvSpPr>
        <p:spPr>
          <a:xfrm rot="0">
            <a:off x="15309115" y="9063294"/>
            <a:ext cx="1716617"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Next Slide</a:t>
            </a:r>
          </a:p>
        </p:txBody>
      </p:sp>
      <p:sp>
        <p:nvSpPr>
          <p:cNvPr name="Freeform 9" id="9"/>
          <p:cNvSpPr/>
          <p:nvPr/>
        </p:nvSpPr>
        <p:spPr>
          <a:xfrm flipH="true" flipV="false" rot="0">
            <a:off x="16998830" y="8999755"/>
            <a:ext cx="416017" cy="418299"/>
          </a:xfrm>
          <a:custGeom>
            <a:avLst/>
            <a:gdLst/>
            <a:ahLst/>
            <a:cxnLst/>
            <a:rect r="r" b="b" t="t" l="l"/>
            <a:pathLst>
              <a:path h="418299" w="416017">
                <a:moveTo>
                  <a:pt x="416017" y="0"/>
                </a:moveTo>
                <a:lnTo>
                  <a:pt x="0" y="0"/>
                </a:lnTo>
                <a:lnTo>
                  <a:pt x="0" y="418299"/>
                </a:lnTo>
                <a:lnTo>
                  <a:pt x="416017" y="418299"/>
                </a:lnTo>
                <a:lnTo>
                  <a:pt x="416017"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a:grpSpLocks noChangeAspect="true"/>
          </p:cNvGrpSpPr>
          <p:nvPr/>
        </p:nvGrpSpPr>
        <p:grpSpPr>
          <a:xfrm rot="0">
            <a:off x="2029125" y="3473861"/>
            <a:ext cx="6809860" cy="3906053"/>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7"/>
              <a:stretch>
                <a:fillRect l="-1193" t="0" r="-1193" b="0"/>
              </a:stretch>
            </a:blipFill>
          </p:spPr>
        </p:sp>
      </p:grpSp>
      <p:sp>
        <p:nvSpPr>
          <p:cNvPr name="TextBox 16" id="16"/>
          <p:cNvSpPr txBox="true"/>
          <p:nvPr/>
        </p:nvSpPr>
        <p:spPr>
          <a:xfrm rot="-5400000">
            <a:off x="129306" y="8878128"/>
            <a:ext cx="1078468" cy="243254"/>
          </a:xfrm>
          <a:prstGeom prst="rect">
            <a:avLst/>
          </a:prstGeom>
        </p:spPr>
        <p:txBody>
          <a:bodyPr anchor="t" rtlCol="false" tIns="0" lIns="0" bIns="0" rIns="0">
            <a:spAutoFit/>
          </a:bodyPr>
          <a:lstStyle/>
          <a:p>
            <a:pPr algn="ctr">
              <a:lnSpc>
                <a:spcPts val="1725"/>
              </a:lnSpc>
              <a:spcBef>
                <a:spcPct val="0"/>
              </a:spcBef>
            </a:pPr>
            <a:r>
              <a:rPr lang="en-US" sz="1658">
                <a:solidFill>
                  <a:srgbClr val="FFFFFF"/>
                </a:solidFill>
                <a:latin typeface="Raleway"/>
                <a:ea typeface="Raleway"/>
                <a:cs typeface="Raleway"/>
                <a:sym typeface="Raleway"/>
              </a:rPr>
              <a:t>Page 9</a:t>
            </a:r>
          </a:p>
        </p:txBody>
      </p:sp>
      <p:sp>
        <p:nvSpPr>
          <p:cNvPr name="TextBox 17" id="17"/>
          <p:cNvSpPr txBox="true"/>
          <p:nvPr/>
        </p:nvSpPr>
        <p:spPr>
          <a:xfrm rot="0">
            <a:off x="2886728" y="1156371"/>
            <a:ext cx="2741013" cy="356792"/>
          </a:xfrm>
          <a:prstGeom prst="rect">
            <a:avLst/>
          </a:prstGeom>
        </p:spPr>
        <p:txBody>
          <a:bodyPr anchor="t" rtlCol="false" tIns="0" lIns="0" bIns="0" rIns="0">
            <a:spAutoFit/>
          </a:bodyPr>
          <a:lstStyle/>
          <a:p>
            <a:pPr algn="l">
              <a:lnSpc>
                <a:spcPts val="2661"/>
              </a:lnSpc>
              <a:spcBef>
                <a:spcPct val="0"/>
              </a:spcBef>
            </a:pPr>
            <a:r>
              <a:rPr lang="en-US" sz="2558">
                <a:solidFill>
                  <a:srgbClr val="FFFFFF"/>
                </a:solidFill>
                <a:latin typeface="Raleway"/>
                <a:ea typeface="Raleway"/>
                <a:cs typeface="Raleway"/>
                <a:sym typeface="Raleway"/>
              </a:rPr>
              <a:t>Studio Shodwe</a:t>
            </a:r>
          </a:p>
        </p:txBody>
      </p:sp>
      <p:sp>
        <p:nvSpPr>
          <p:cNvPr name="TextBox 18" id="18"/>
          <p:cNvSpPr txBox="true"/>
          <p:nvPr/>
        </p:nvSpPr>
        <p:spPr>
          <a:xfrm rot="0">
            <a:off x="16315179" y="1221648"/>
            <a:ext cx="944121" cy="291514"/>
          </a:xfrm>
          <a:prstGeom prst="rect">
            <a:avLst/>
          </a:prstGeom>
        </p:spPr>
        <p:txBody>
          <a:bodyPr anchor="t" rtlCol="false" tIns="0" lIns="0" bIns="0" rIns="0">
            <a:spAutoFit/>
          </a:bodyPr>
          <a:lstStyle/>
          <a:p>
            <a:pPr algn="l">
              <a:lnSpc>
                <a:spcPts val="2245"/>
              </a:lnSpc>
              <a:spcBef>
                <a:spcPct val="0"/>
              </a:spcBef>
            </a:pPr>
            <a:r>
              <a:rPr lang="en-US" sz="2158">
                <a:solidFill>
                  <a:srgbClr val="FFFFFF"/>
                </a:solidFill>
                <a:latin typeface="Montserrat"/>
                <a:ea typeface="Montserrat"/>
                <a:cs typeface="Montserrat"/>
                <a:sym typeface="Montserrat"/>
              </a:rPr>
              <a:t>2025</a:t>
            </a:r>
          </a:p>
        </p:txBody>
      </p:sp>
      <p:sp>
        <p:nvSpPr>
          <p:cNvPr name="TextBox 19" id="19"/>
          <p:cNvSpPr txBox="true"/>
          <p:nvPr/>
        </p:nvSpPr>
        <p:spPr>
          <a:xfrm rot="0">
            <a:off x="1664203" y="9090445"/>
            <a:ext cx="4697863" cy="277925"/>
          </a:xfrm>
          <a:prstGeom prst="rect">
            <a:avLst/>
          </a:prstGeom>
        </p:spPr>
        <p:txBody>
          <a:bodyPr anchor="t" rtlCol="false" tIns="0" lIns="0" bIns="0" rIns="0">
            <a:spAutoFit/>
          </a:bodyPr>
          <a:lstStyle/>
          <a:p>
            <a:pPr algn="l">
              <a:lnSpc>
                <a:spcPts val="2037"/>
              </a:lnSpc>
              <a:spcBef>
                <a:spcPct val="0"/>
              </a:spcBef>
            </a:pPr>
            <a:r>
              <a:rPr lang="en-US" sz="1958">
                <a:solidFill>
                  <a:srgbClr val="FFFFFF"/>
                </a:solidFill>
                <a:latin typeface="Raleway"/>
                <a:ea typeface="Raleway"/>
                <a:cs typeface="Raleway"/>
                <a:sym typeface="Raleway"/>
              </a:rPr>
              <a:t>www.reallygreatsite.com</a:t>
            </a:r>
          </a:p>
        </p:txBody>
      </p:sp>
      <p:sp>
        <p:nvSpPr>
          <p:cNvPr name="TextBox 20" id="20"/>
          <p:cNvSpPr txBox="true"/>
          <p:nvPr/>
        </p:nvSpPr>
        <p:spPr>
          <a:xfrm rot="0">
            <a:off x="9246842" y="4812038"/>
            <a:ext cx="7230748" cy="2232192"/>
          </a:xfrm>
          <a:prstGeom prst="rect">
            <a:avLst/>
          </a:prstGeom>
        </p:spPr>
        <p:txBody>
          <a:bodyPr anchor="t" rtlCol="false" tIns="0" lIns="0" bIns="0" rIns="0">
            <a:spAutoFit/>
          </a:bodyPr>
          <a:lstStyle/>
          <a:p>
            <a:pPr algn="l">
              <a:lnSpc>
                <a:spcPts val="2965"/>
              </a:lnSpc>
            </a:pPr>
            <a:r>
              <a:rPr lang="en-US" sz="2118">
                <a:solidFill>
                  <a:srgbClr val="FFFFFA"/>
                </a:solidFill>
                <a:latin typeface="Raleway"/>
                <a:ea typeface="Raleway"/>
                <a:cs typeface="Raleway"/>
                <a:sym typeface="Raleway"/>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21" id="21"/>
          <p:cNvSpPr txBox="true"/>
          <p:nvPr/>
        </p:nvSpPr>
        <p:spPr>
          <a:xfrm rot="0">
            <a:off x="9163603" y="3639473"/>
            <a:ext cx="3698613" cy="1032467"/>
          </a:xfrm>
          <a:prstGeom prst="rect">
            <a:avLst/>
          </a:prstGeom>
        </p:spPr>
        <p:txBody>
          <a:bodyPr anchor="t" rtlCol="false" tIns="0" lIns="0" bIns="0" rIns="0">
            <a:spAutoFit/>
          </a:bodyPr>
          <a:lstStyle/>
          <a:p>
            <a:pPr algn="l">
              <a:lnSpc>
                <a:spcPts val="7774"/>
              </a:lnSpc>
              <a:spcBef>
                <a:spcPct val="0"/>
              </a:spcBef>
            </a:pPr>
            <a:r>
              <a:rPr lang="en-US" b="true" sz="7475">
                <a:solidFill>
                  <a:srgbClr val="FFFFFF"/>
                </a:solidFill>
                <a:latin typeface="Raleway Heavy"/>
                <a:ea typeface="Raleway Heavy"/>
                <a:cs typeface="Raleway Heavy"/>
                <a:sym typeface="Raleway Heavy"/>
              </a:rPr>
              <a:t>Budget</a:t>
            </a:r>
          </a:p>
        </p:txBody>
      </p:sp>
      <p:sp>
        <p:nvSpPr>
          <p:cNvPr name="TextBox 22" id="22"/>
          <p:cNvSpPr txBox="true"/>
          <p:nvPr/>
        </p:nvSpPr>
        <p:spPr>
          <a:xfrm rot="0">
            <a:off x="12862216" y="3639473"/>
            <a:ext cx="2232405" cy="1032467"/>
          </a:xfrm>
          <a:prstGeom prst="rect">
            <a:avLst/>
          </a:prstGeom>
        </p:spPr>
        <p:txBody>
          <a:bodyPr anchor="t" rtlCol="false" tIns="0" lIns="0" bIns="0" rIns="0">
            <a:spAutoFit/>
          </a:bodyPr>
          <a:lstStyle/>
          <a:p>
            <a:pPr algn="l">
              <a:lnSpc>
                <a:spcPts val="7774"/>
              </a:lnSpc>
              <a:spcBef>
                <a:spcPct val="0"/>
              </a:spcBef>
            </a:pPr>
            <a:r>
              <a:rPr lang="en-US" b="true" sz="7475">
                <a:solidFill>
                  <a:srgbClr val="C6269E"/>
                </a:solidFill>
                <a:latin typeface="Raleway Bold"/>
                <a:ea typeface="Raleway Bold"/>
                <a:cs typeface="Raleway Bold"/>
                <a:sym typeface="Raleway Bold"/>
              </a:rPr>
              <a:t>Plan</a:t>
            </a:r>
          </a:p>
        </p:txBody>
      </p:sp>
      <p:grpSp>
        <p:nvGrpSpPr>
          <p:cNvPr name="Group 23" id="23"/>
          <p:cNvGrpSpPr/>
          <p:nvPr/>
        </p:nvGrpSpPr>
        <p:grpSpPr>
          <a:xfrm rot="2087854">
            <a:off x="1858663" y="2986396"/>
            <a:ext cx="1574338" cy="157433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23850" cap="sq">
              <a:gradFill>
                <a:gsLst>
                  <a:gs pos="0">
                    <a:srgbClr val="F5DFF0">
                      <a:alpha val="29500"/>
                    </a:srgbClr>
                  </a:gs>
                  <a:gs pos="100000">
                    <a:srgbClr val="C6269E">
                      <a:alpha val="100000"/>
                    </a:srgbClr>
                  </a:gs>
                </a:gsLst>
                <a:lin ang="0"/>
              </a:gradFill>
              <a:prstDash val="solid"/>
              <a:miter/>
            </a:ln>
          </p:spPr>
        </p:sp>
        <p:sp>
          <p:nvSpPr>
            <p:cNvPr name="TextBox 25" id="25"/>
            <p:cNvSpPr txBox="true"/>
            <p:nvPr/>
          </p:nvSpPr>
          <p:spPr>
            <a:xfrm>
              <a:off x="76200" y="104775"/>
              <a:ext cx="660400" cy="631825"/>
            </a:xfrm>
            <a:prstGeom prst="rect">
              <a:avLst/>
            </a:prstGeom>
          </p:spPr>
          <p:txBody>
            <a:bodyPr anchor="ctr" rtlCol="false" tIns="50800" lIns="50800" bIns="50800" rIns="50800"/>
            <a:lstStyle/>
            <a:p>
              <a:pPr algn="ctr">
                <a:lnSpc>
                  <a:spcPts val="2557"/>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DAGzsEkL_Pw</dc:identifier>
  <dcterms:modified xsi:type="dcterms:W3CDTF">2011-08-01T06:04:30Z</dcterms:modified>
  <cp:revision>1</cp:revision>
  <dc:title>Purple Black Modern Marketing Plan Presentation</dc:title>
</cp:coreProperties>
</file>